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7"/>
  </p:notesMasterIdLst>
  <p:sldIdLst>
    <p:sldId id="257" r:id="rId2"/>
    <p:sldId id="262" r:id="rId3"/>
    <p:sldId id="259" r:id="rId4"/>
    <p:sldId id="263" r:id="rId5"/>
    <p:sldId id="267" r:id="rId6"/>
    <p:sldId id="265" r:id="rId7"/>
    <p:sldId id="266" r:id="rId8"/>
    <p:sldId id="268" r:id="rId9"/>
    <p:sldId id="260" r:id="rId10"/>
    <p:sldId id="272" r:id="rId11"/>
    <p:sldId id="276" r:id="rId12"/>
    <p:sldId id="274" r:id="rId13"/>
    <p:sldId id="273" r:id="rId14"/>
    <p:sldId id="275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39" d="100"/>
          <a:sy n="39" d="100"/>
        </p:scale>
        <p:origin x="12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DD66A-D496-4AE2-B970-D944CDC9579E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1AAC3-F9A7-4E99-931F-75A01CD159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73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20098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5346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9038" y="1252538"/>
            <a:ext cx="4510087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66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C5C3F-2744-412A-8B2A-88E7F5EDD89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240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60184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100000"/>
              </a:lnSpc>
              <a:buClrTx/>
            </a:pPr>
            <a:r>
              <a:rPr lang="en-GB" altLang="en-US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How is Sally doing now?</a:t>
            </a:r>
          </a:p>
          <a:p>
            <a:pPr>
              <a:lnSpc>
                <a:spcPct val="100000"/>
              </a:lnSpc>
              <a:buClrTx/>
            </a:pPr>
            <a:endParaRPr lang="en-GB" altLang="en-US" sz="12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lnSpc>
                <a:spcPct val="100000"/>
              </a:lnSpc>
              <a:buClrTx/>
            </a:pPr>
            <a:r>
              <a:rPr lang="en-GB" altLang="en-US" sz="12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Have our interactions helped Sally live a better life?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99573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2260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27636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320056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70901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10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20531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11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6192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12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6813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13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78601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14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43625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95000"/>
              </a:lnSpc>
              <a:buClrTx/>
              <a:buFontTx/>
              <a:buNone/>
            </a:pPr>
            <a:fld id="{FE627278-9BCD-4AA7-94EC-1203B206AEB6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lnSpc>
                  <a:spcPct val="95000"/>
                </a:lnSpc>
                <a:buClrTx/>
                <a:buFontTx/>
                <a:buNone/>
              </a:pPr>
              <a:t>15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68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339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235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972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241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16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11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10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7082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14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21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6649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122369"/>
            <a:ext cx="7767638" cy="2382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/>
              <a:t>25/06/18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4E261-3873-47F2-BABF-69B044879DD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5145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6B125-651C-4569-B334-71859D793949}" type="datetimeFigureOut">
              <a:rPr lang="en-GB" smtClean="0"/>
              <a:t>23/03/2019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542A4-9BDF-4A0A-A99B-69CE2CECF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06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tangledandtrapped.wordpress.com/author/5daypwblog/page/1/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6" y="5429250"/>
            <a:ext cx="5929313" cy="642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ts val="363"/>
              </a:spcBef>
              <a:buClrTx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422" y="1071563"/>
            <a:ext cx="1157605" cy="578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43" y="188917"/>
            <a:ext cx="4498975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71506" y="1991908"/>
            <a:ext cx="7050912" cy="184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000" b="1" dirty="0" smtClean="0">
                <a:solidFill>
                  <a:srgbClr val="FF0000"/>
                </a:solidFill>
                <a:latin typeface="+mn-lt"/>
              </a:rPr>
              <a:t>Change Maker Workshop: complexity and public services</a:t>
            </a:r>
            <a:endParaRPr lang="en-GB" altLang="en-US" sz="32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8" name="Picture 2" descr="Northumbria University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61" y="188917"/>
            <a:ext cx="3033825" cy="92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103652" y="4367179"/>
            <a:ext cx="6880770" cy="1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2800" b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Max French, Newcastle Business School, Northumbria University</a:t>
            </a:r>
            <a:endParaRPr lang="en-GB" altLang="en-US" sz="2800" b="1" dirty="0">
              <a:solidFill>
                <a:schemeClr val="bg1">
                  <a:lumMod val="65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8406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6" y="5429250"/>
            <a:ext cx="5929313" cy="642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Bef>
                <a:spcPts val="363"/>
              </a:spcBef>
              <a:buClrTx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110344" y="1415812"/>
            <a:ext cx="7412921" cy="175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600" b="1" dirty="0">
                <a:solidFill>
                  <a:srgbClr val="FF0000"/>
                </a:solidFill>
                <a:cs typeface="Arial" panose="020B0604020202020204" pitchFamily="34" charset="0"/>
              </a:rPr>
              <a:t>Today</a:t>
            </a: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:</a:t>
            </a:r>
          </a:p>
          <a:p>
            <a:pPr eaLnBrk="1" hangingPunct="1">
              <a:lnSpc>
                <a:spcPct val="150000"/>
              </a:lnSpc>
              <a:buClrTx/>
              <a:buFontTx/>
              <a:buNone/>
            </a:pPr>
            <a:endParaRPr lang="en-GB" altLang="en-US" sz="36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5267" y="4245866"/>
            <a:ext cx="74032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66" indent="-34289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Then we’ll </a:t>
            </a:r>
            <a:r>
              <a:rPr lang="en-GB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explore some work </a:t>
            </a:r>
            <a:r>
              <a:rPr lang="en-GB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taking a </a:t>
            </a:r>
            <a:r>
              <a:rPr lang="en-GB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</a:t>
            </a:r>
            <a:r>
              <a:rPr lang="en-GB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en-GB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5266" y="2346091"/>
            <a:ext cx="6753320" cy="1478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 rant about why public </a:t>
            </a:r>
            <a:r>
              <a:rPr lang="en-GB" alt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 non-profit </a:t>
            </a:r>
            <a:r>
              <a:rPr lang="en-GB" alt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management is broken</a:t>
            </a:r>
            <a:endParaRPr lang="en-GB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8589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9324" y="2011054"/>
            <a:ext cx="78591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Funding for local government through the Revenue </a:t>
            </a:r>
            <a:r>
              <a:rPr lang="en-GB" sz="2800" b="1" dirty="0"/>
              <a:t>Support Grant will have shrunk </a:t>
            </a:r>
            <a:r>
              <a:rPr lang="en-GB" sz="2800" b="1" dirty="0" smtClean="0"/>
              <a:t>77% by 2020 (Local </a:t>
            </a:r>
            <a:r>
              <a:rPr lang="en-GB" sz="2800" b="1" dirty="0"/>
              <a:t>Government </a:t>
            </a:r>
            <a:r>
              <a:rPr lang="en-GB" sz="2800" b="1" dirty="0" smtClean="0"/>
              <a:t>Association)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/>
              <a:t>£2.5bn shortfall </a:t>
            </a:r>
            <a:r>
              <a:rPr lang="en-GB" sz="2800" b="1" dirty="0" smtClean="0"/>
              <a:t>in social care by 2020 (The King’s Fund)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1" dirty="0" smtClean="0"/>
              <a:t>Now: local government bankruptcy, significant funding gaps in Manchester, Liverpool, Bristol, Birmingham…</a:t>
            </a:r>
            <a:endParaRPr lang="en-GB" sz="2800" b="1" dirty="0"/>
          </a:p>
          <a:p>
            <a:endParaRPr lang="en-GB" sz="2800" b="1" dirty="0" smtClean="0">
              <a:solidFill>
                <a:srgbClr val="A11797"/>
              </a:solidFill>
            </a:endParaRPr>
          </a:p>
          <a:p>
            <a:endParaRPr lang="en-GB" sz="2800" b="1" dirty="0">
              <a:solidFill>
                <a:srgbClr val="A11797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27606" y="1232293"/>
            <a:ext cx="3871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UK public finances</a:t>
            </a:r>
          </a:p>
        </p:txBody>
      </p:sp>
    </p:spTree>
    <p:extLst>
      <p:ext uri="{BB962C8B-B14F-4D97-AF65-F5344CB8AC3E}">
        <p14:creationId xmlns:p14="http://schemas.microsoft.com/office/powerpoint/2010/main" val="155424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2677884" y="2627423"/>
            <a:ext cx="7220135" cy="91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A typical </a:t>
            </a: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story</a:t>
            </a:r>
            <a:endParaRPr lang="en-GB" altLang="en-US" sz="32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77884" y="384140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hlinkClick r:id="rId5"/>
              </a:rPr>
              <a:t>https://tangledandtrapped.wordpress.com/author/5daypwblog/page/1/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820899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71499" y="1271512"/>
            <a:ext cx="7220135" cy="91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Things to notice</a:t>
            </a:r>
            <a:endParaRPr lang="en-GB" altLang="en-US" sz="32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171581" y="2008423"/>
            <a:ext cx="7204975" cy="501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GB" altLang="en-US" sz="3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eaLnBrk="1" hangingPunct="1">
              <a:lnSpc>
                <a:spcPct val="100000"/>
              </a:lnSpc>
              <a:buClrTx/>
              <a:buFontTx/>
              <a:buChar char="-"/>
            </a:pPr>
            <a:r>
              <a:rPr lang="en-GB" alt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Every contact makes the situation worse, not better, for both parties</a:t>
            </a:r>
          </a:p>
          <a:p>
            <a:pPr marL="342900" indent="-342900" eaLnBrk="1" hangingPunct="1">
              <a:lnSpc>
                <a:spcPct val="100000"/>
              </a:lnSpc>
              <a:buClrTx/>
              <a:buFontTx/>
              <a:buChar char="-"/>
            </a:pPr>
            <a:endParaRPr lang="en-GB" altLang="en-US" sz="3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eaLnBrk="1" hangingPunct="1">
              <a:lnSpc>
                <a:spcPct val="100000"/>
              </a:lnSpc>
              <a:buClrTx/>
              <a:buFontTx/>
              <a:buChar char="-"/>
            </a:pPr>
            <a:r>
              <a:rPr lang="en-GB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For the person: </a:t>
            </a:r>
            <a:r>
              <a:rPr lang="en-GB" alt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increasing frustration, despondency, poverty</a:t>
            </a:r>
          </a:p>
          <a:p>
            <a:pPr marL="342900" indent="-342900" eaLnBrk="1" hangingPunct="1">
              <a:lnSpc>
                <a:spcPct val="100000"/>
              </a:lnSpc>
              <a:buClrTx/>
              <a:buFontTx/>
              <a:buChar char="-"/>
            </a:pPr>
            <a:endParaRPr lang="en-GB" altLang="en-US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eaLnBrk="1" hangingPunct="1">
              <a:lnSpc>
                <a:spcPct val="100000"/>
              </a:lnSpc>
              <a:buClrTx/>
              <a:buFontTx/>
              <a:buChar char="-"/>
            </a:pPr>
            <a:r>
              <a:rPr lang="en-GB" alt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For the public sector: </a:t>
            </a:r>
            <a:r>
              <a:rPr lang="en-GB" alt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up-front and long-term costs</a:t>
            </a:r>
            <a:endParaRPr lang="en-GB" altLang="en-US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buClrTx/>
              <a:buFontTx/>
              <a:buNone/>
            </a:pPr>
            <a:endParaRPr lang="en-GB" altLang="en-US" sz="32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6612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71500" y="1007953"/>
            <a:ext cx="7220135" cy="91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People’s lives are complex…</a:t>
            </a:r>
            <a:endParaRPr lang="en-GB" altLang="en-US" sz="32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131125" y="2190310"/>
            <a:ext cx="6660510" cy="4522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571500" indent="-571500">
              <a:lnSpc>
                <a:spcPct val="100000"/>
              </a:lnSpc>
              <a:buClrTx/>
              <a:buFontTx/>
              <a:buChar char="-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Their situations are </a:t>
            </a: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individual and unique.</a:t>
            </a:r>
          </a:p>
          <a:p>
            <a:pPr marL="571500" indent="-571500">
              <a:lnSpc>
                <a:spcPct val="100000"/>
              </a:lnSpc>
              <a:buClrTx/>
              <a:buFontTx/>
              <a:buChar char="-"/>
            </a:pP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>
              <a:lnSpc>
                <a:spcPct val="100000"/>
              </a:lnSpc>
              <a:buClrTx/>
              <a:buFontTx/>
              <a:buChar char="-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Their circumstances are prone to change</a:t>
            </a:r>
          </a:p>
          <a:p>
            <a:pPr marL="571500" indent="-571500">
              <a:lnSpc>
                <a:spcPct val="100000"/>
              </a:lnSpc>
              <a:buClrTx/>
              <a:buFontTx/>
              <a:buChar char="-"/>
            </a:pP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>
              <a:lnSpc>
                <a:spcPct val="100000"/>
              </a:lnSpc>
              <a:buClrTx/>
              <a:buFontTx/>
              <a:buChar char="-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Their needs are diverse and interconnected</a:t>
            </a:r>
            <a:endParaRPr lang="en-GB" alt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0232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71499" y="1271512"/>
            <a:ext cx="7220135" cy="91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… but </a:t>
            </a: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we </a:t>
            </a:r>
            <a:r>
              <a:rPr lang="en-GB" altLang="en-US" sz="4000" b="1" dirty="0">
                <a:solidFill>
                  <a:srgbClr val="FF0000"/>
                </a:solidFill>
                <a:latin typeface="Calibri Light" panose="020F0302020204030204" pitchFamily="34" charset="0"/>
              </a:rPr>
              <a:t>p</a:t>
            </a: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retend they </a:t>
            </a: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are not</a:t>
            </a:r>
            <a:endParaRPr lang="en-GB" altLang="en-US" sz="32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171582" y="2539451"/>
            <a:ext cx="6660510" cy="396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Standard operating </a:t>
            </a: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procedures</a:t>
            </a: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Performance targets</a:t>
            </a: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Specialisation</a:t>
            </a: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Economies </a:t>
            </a: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of scale</a:t>
            </a:r>
            <a:endParaRPr lang="en-GB" alt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4712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71499" y="1271512"/>
            <a:ext cx="7220135" cy="1667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buClrTx/>
            </a:pP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Why</a:t>
            </a:r>
            <a:r>
              <a:rPr lang="en-GB" altLang="en-US" sz="3600" b="1" dirty="0">
                <a:solidFill>
                  <a:srgbClr val="FF0000"/>
                </a:solidFill>
                <a:latin typeface="Calibri Light" panose="020F0302020204030204" pitchFamily="34" charset="0"/>
              </a:rPr>
              <a:t>? Bad management theory creates bad management </a:t>
            </a: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practice</a:t>
            </a:r>
            <a:endParaRPr lang="en-GB" altLang="en-US" sz="36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43603" y="3209861"/>
            <a:ext cx="6722134" cy="3537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en-GB" altLang="en-U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</a:t>
            </a:r>
            <a:r>
              <a:rPr lang="en-GB" alt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public </a:t>
            </a:r>
            <a:r>
              <a:rPr lang="en-GB" altLang="en-U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and third sector </a:t>
            </a:r>
            <a:r>
              <a:rPr lang="en-GB" alt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workforce </a:t>
            </a:r>
            <a:r>
              <a:rPr lang="en-GB" altLang="en-U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are </a:t>
            </a:r>
            <a:r>
              <a:rPr lang="en-GB" altLang="en-U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lazy, shirking, conniving and opportunistic</a:t>
            </a:r>
            <a:r>
              <a:rPr lang="en-GB" alt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endParaRPr lang="en-GB" altLang="en-US" sz="3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r>
              <a:rPr lang="en-GB" altLang="en-US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So they </a:t>
            </a:r>
            <a:r>
              <a:rPr lang="en-GB" altLang="en-US" sz="3200" dirty="0">
                <a:solidFill>
                  <a:schemeClr val="tx1"/>
                </a:solidFill>
                <a:latin typeface="Calibri" panose="020F0502020204030204" pitchFamily="34" charset="0"/>
              </a:rPr>
              <a:t>need to be </a:t>
            </a:r>
            <a:r>
              <a:rPr lang="en-GB" alt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incentivised to work, </a:t>
            </a:r>
            <a:r>
              <a:rPr lang="en-GB" altLang="en-U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monitored, </a:t>
            </a:r>
            <a:r>
              <a:rPr lang="en-GB" altLang="en-US" sz="3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audited</a:t>
            </a:r>
          </a:p>
          <a:p>
            <a:pPr marL="342900" indent="-342900">
              <a:lnSpc>
                <a:spcPct val="100000"/>
              </a:lnSpc>
              <a:buClrTx/>
              <a:buFontTx/>
              <a:buChar char="-"/>
            </a:pPr>
            <a:endParaRPr lang="en-GB" altLang="en-US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90697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601661" y="1155027"/>
            <a:ext cx="7220135" cy="83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Commissioners/budget holders</a:t>
            </a:r>
            <a:endParaRPr lang="en-GB" altLang="en-US" sz="28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069500" y="1961651"/>
            <a:ext cx="6660510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8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Write tenders, </a:t>
            </a:r>
            <a:r>
              <a:rPr lang="en-GB" altLang="en-US" sz="2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promote competition, </a:t>
            </a:r>
            <a:r>
              <a:rPr lang="en-GB" altLang="en-US" sz="28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buy outcomes/impact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69500" y="3694674"/>
            <a:ext cx="6722134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8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Line manage and assign accountabilities,</a:t>
            </a:r>
            <a:r>
              <a:rPr lang="en-GB" altLang="en-US" sz="28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 pursue </a:t>
            </a:r>
            <a:r>
              <a:rPr lang="en-GB" altLang="en-US" sz="28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strategic agenda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91495" y="2866138"/>
            <a:ext cx="6606383" cy="83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Managers</a:t>
            </a:r>
            <a:endParaRPr lang="en-GB" altLang="en-US" sz="28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01661" y="4536060"/>
            <a:ext cx="6488476" cy="83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Practitioners</a:t>
            </a:r>
            <a:endParaRPr lang="en-GB" altLang="en-US" sz="28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069500" y="5364596"/>
            <a:ext cx="6920717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GB" altLang="en-US" sz="28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Carry out duties efficiently, quickly, effectively</a:t>
            </a:r>
            <a:endParaRPr lang="en-GB" altLang="en-US" sz="28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9575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708383" y="2725693"/>
            <a:ext cx="7220135" cy="918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0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So what is the alternative?</a:t>
            </a:r>
            <a:endParaRPr lang="en-GB" altLang="en-US" sz="32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286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8764" y="2877898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886609" y="2319475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Commissioners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5925500" y="3015856"/>
            <a:ext cx="6660510" cy="46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Plymouth</a:t>
            </a:r>
            <a:endParaRPr lang="en-GB" altLang="en-US" sz="24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326442" y="3020890"/>
            <a:ext cx="6722134" cy="46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York</a:t>
            </a:r>
            <a:endParaRPr lang="en-GB" altLang="en-US" sz="24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304534" y="2319969"/>
            <a:ext cx="6606383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Managers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571500" y="2266026"/>
            <a:ext cx="6488476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Practitioners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71500" y="2971087"/>
            <a:ext cx="6920717" cy="460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GB" altLang="en-US" sz="24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Gateshead</a:t>
            </a:r>
            <a:endParaRPr lang="en-GB" altLang="en-US" sz="24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728207" y="978536"/>
            <a:ext cx="7220135" cy="108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48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3 Workshops:</a:t>
            </a:r>
            <a:endParaRPr lang="en-GB" altLang="en-US" sz="40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2666" y="3948677"/>
            <a:ext cx="8495852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en-US" sz="2800" b="1" dirty="0" smtClean="0">
                <a:latin typeface="Calibri Light" panose="020F0302020204030204" pitchFamily="34" charset="0"/>
              </a:rPr>
              <a:t>Q1 - how has the work deviated from a ‘standard’ job role?</a:t>
            </a:r>
            <a:endParaRPr lang="en-GB" altLang="en-US" sz="2000" b="1" dirty="0">
              <a:latin typeface="Calibri Light" panose="020F03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2665" y="4772049"/>
            <a:ext cx="7994561" cy="671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en-US" sz="2800" b="1" dirty="0" smtClean="0">
                <a:latin typeface="Calibri Light" panose="020F0302020204030204" pitchFamily="34" charset="0"/>
              </a:rPr>
              <a:t>Q2 – what permissions are needed to work in this way?</a:t>
            </a:r>
            <a:endParaRPr lang="en-GB" altLang="en-US" sz="2000" b="1" dirty="0">
              <a:latin typeface="Calibri Light" panose="020F03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2664" y="5595421"/>
            <a:ext cx="768287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en-US" sz="2800" b="1" dirty="0" smtClean="0">
                <a:latin typeface="Calibri Light" panose="020F0302020204030204" pitchFamily="34" charset="0"/>
              </a:rPr>
              <a:t>Q3 – what knowledge is needed to work in this way?</a:t>
            </a:r>
            <a:endParaRPr lang="en-GB" altLang="en-US" sz="2000" b="1" dirty="0">
              <a:latin typeface="Calibri Light" panose="020F0302020204030204" pitchFamily="34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1378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571499" y="1271512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People’s </a:t>
            </a:r>
            <a:r>
              <a:rPr lang="en-GB" altLang="en-US" sz="3200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needs are</a:t>
            </a:r>
            <a:r>
              <a:rPr lang="en-GB" altLang="en-US" sz="3200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…</a:t>
            </a:r>
            <a:endParaRPr lang="en-GB" altLang="en-US" sz="2400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4181566" y="2172567"/>
            <a:ext cx="4309291" cy="3968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Tailored to </a:t>
            </a: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individual </a:t>
            </a: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circumstances</a:t>
            </a: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Responsive and adaptive</a:t>
            </a:r>
            <a:endParaRPr lang="en-GB" altLang="en-US" sz="36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Joined up and collaborative</a:t>
            </a:r>
            <a:endParaRPr lang="en-GB" altLang="en-US" sz="3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181566" y="1271512"/>
            <a:ext cx="7220135" cy="829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So, services need to be…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71499" y="2172567"/>
            <a:ext cx="4014603" cy="341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Individual</a:t>
            </a: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endParaRPr lang="en-GB" altLang="en-US" sz="3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endParaRPr lang="en-GB" altLang="en-US" sz="36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Changeable</a:t>
            </a: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endParaRPr lang="en-GB" altLang="en-US" sz="3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571500" indent="-571500" eaLnBrk="1" hangingPunct="1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en-GB" altLang="en-US" sz="3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Interconnected</a:t>
            </a:r>
            <a:endParaRPr lang="en-GB" altLang="en-US" sz="36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178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71500" y="5429250"/>
            <a:ext cx="59293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363"/>
              </a:spcBef>
              <a:buClrTx/>
              <a:buFontTx/>
              <a:buNone/>
            </a:pPr>
            <a:r>
              <a:rPr lang="en-GB" altLang="en-US" sz="2400" b="1" i="1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074415" y="2024752"/>
            <a:ext cx="6660510" cy="95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Use performance measures for learning, NOT accountability</a:t>
            </a:r>
            <a:endParaRPr lang="en-GB" altLang="en-US" sz="2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69500" y="3134162"/>
            <a:ext cx="6722134" cy="1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Design service interventions from the bottom-up, NOT (just) what is ‘evidence-based’, ‘best practice’ </a:t>
            </a:r>
            <a:endParaRPr lang="en-GB" altLang="en-US" sz="2800" b="1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069500" y="4720253"/>
            <a:ext cx="6920717" cy="1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Work in the long term, population and </a:t>
            </a:r>
            <a:r>
              <a:rPr lang="en-GB" alt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place-level, not merely </a:t>
            </a:r>
            <a:r>
              <a:rPr lang="en-GB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individual services, teams, </a:t>
            </a:r>
            <a:r>
              <a:rPr lang="en-GB" altLang="en-US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interventions. </a:t>
            </a:r>
            <a:endParaRPr lang="en-GB" altLang="en-US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770082" y="1031976"/>
            <a:ext cx="7220135" cy="83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6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Practically, this means</a:t>
            </a:r>
            <a:endParaRPr lang="en-GB" altLang="en-US" sz="28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7818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Rectangle 8"/>
          <p:cNvSpPr>
            <a:spLocks noChangeArrowheads="1"/>
          </p:cNvSpPr>
          <p:nvPr/>
        </p:nvSpPr>
        <p:spPr bwMode="auto">
          <a:xfrm>
            <a:off x="1074414" y="2024752"/>
            <a:ext cx="7563399" cy="829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Gateshead: </a:t>
            </a:r>
            <a:r>
              <a:rPr lang="en-GB" alt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practitioner-led, bespoke service interventions for council tax ‘debtors’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069500" y="3328947"/>
            <a:ext cx="6722134" cy="829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buClrTx/>
            </a:pPr>
            <a:r>
              <a:rPr lang="en-GB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York: </a:t>
            </a:r>
            <a:r>
              <a:rPr lang="en-GB" alt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multi-agency complex needs network, providing place-leadership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069500" y="4464325"/>
            <a:ext cx="6920717" cy="119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en-GB" altLang="en-US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Plymouth: </a:t>
            </a:r>
            <a:r>
              <a:rPr lang="en-GB" altLang="en-US" sz="24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integration of four commissioning strategies, £80 million pooled budget using alliance contract</a:t>
            </a: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571499" y="1034186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What’s possible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321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7"/>
          <p:cNvSpPr>
            <a:spLocks noChangeArrowheads="1"/>
          </p:cNvSpPr>
          <p:nvPr/>
        </p:nvSpPr>
        <p:spPr bwMode="auto">
          <a:xfrm>
            <a:off x="1708383" y="4428416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chemeClr val="tx1"/>
                </a:solidFill>
                <a:latin typeface="Calibri Light" panose="020F0302020204030204" pitchFamily="34" charset="0"/>
              </a:rPr>
              <a:t>Max.French@northumbria.ac.uk</a:t>
            </a:r>
            <a:endParaRPr lang="en-GB" altLang="en-US" sz="2400" b="1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792736" y="1695887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Have any questions?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792735" y="2454186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Got any ideas?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0471" y="173928"/>
            <a:ext cx="2788047" cy="478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2" descr="Northumbria Univers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41" y="173928"/>
            <a:ext cx="1880083" cy="57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945135" y="3827576"/>
            <a:ext cx="7220135" cy="75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 marL="212725" indent="-209550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12725" algn="l"/>
                <a:tab pos="660400" algn="l"/>
                <a:tab pos="1109663" algn="l"/>
                <a:tab pos="1558925" algn="l"/>
                <a:tab pos="2008188" algn="l"/>
                <a:tab pos="2457450" algn="l"/>
                <a:tab pos="2906713" algn="l"/>
                <a:tab pos="3355975" algn="l"/>
                <a:tab pos="3805238" algn="l"/>
                <a:tab pos="4254500" algn="l"/>
                <a:tab pos="4703763" algn="l"/>
                <a:tab pos="5153025" algn="l"/>
                <a:tab pos="5602288" algn="l"/>
                <a:tab pos="6051550" algn="l"/>
                <a:tab pos="6500813" algn="l"/>
                <a:tab pos="6950075" algn="l"/>
                <a:tab pos="7399338" algn="l"/>
                <a:tab pos="7848600" algn="l"/>
                <a:tab pos="8297863" algn="l"/>
                <a:tab pos="8747125" algn="l"/>
                <a:tab pos="9196388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buClrTx/>
              <a:buFontTx/>
              <a:buNone/>
            </a:pPr>
            <a:r>
              <a:rPr lang="en-GB" altLang="en-US" sz="32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Let’s keep the conversation going…</a:t>
            </a:r>
            <a:endParaRPr lang="en-GB" altLang="en-US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005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3633</TotalTime>
  <Words>466</Words>
  <Application>Microsoft Office PowerPoint</Application>
  <PresentationFormat>On-screen Show (4:3)</PresentationFormat>
  <Paragraphs>106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Microsoft YaHei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36</cp:revision>
  <dcterms:created xsi:type="dcterms:W3CDTF">2019-03-22T10:10:28Z</dcterms:created>
  <dcterms:modified xsi:type="dcterms:W3CDTF">2019-03-25T13:10:34Z</dcterms:modified>
</cp:coreProperties>
</file>