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6"/>
  </p:notesMasterIdLst>
  <p:handoutMasterIdLst>
    <p:handoutMasterId r:id="rId37"/>
  </p:handoutMasterIdLst>
  <p:sldIdLst>
    <p:sldId id="260" r:id="rId5"/>
    <p:sldId id="281" r:id="rId6"/>
    <p:sldId id="256" r:id="rId7"/>
    <p:sldId id="349" r:id="rId8"/>
    <p:sldId id="324" r:id="rId9"/>
    <p:sldId id="356" r:id="rId10"/>
    <p:sldId id="358" r:id="rId11"/>
    <p:sldId id="311" r:id="rId12"/>
    <p:sldId id="359" r:id="rId13"/>
    <p:sldId id="312" r:id="rId14"/>
    <p:sldId id="321" r:id="rId15"/>
    <p:sldId id="322" r:id="rId16"/>
    <p:sldId id="323" r:id="rId17"/>
    <p:sldId id="361" r:id="rId18"/>
    <p:sldId id="317" r:id="rId19"/>
    <p:sldId id="318" r:id="rId20"/>
    <p:sldId id="331" r:id="rId21"/>
    <p:sldId id="332" r:id="rId22"/>
    <p:sldId id="333" r:id="rId23"/>
    <p:sldId id="335" r:id="rId24"/>
    <p:sldId id="336" r:id="rId25"/>
    <p:sldId id="337" r:id="rId26"/>
    <p:sldId id="338" r:id="rId27"/>
    <p:sldId id="339" r:id="rId28"/>
    <p:sldId id="340" r:id="rId29"/>
    <p:sldId id="341" r:id="rId30"/>
    <p:sldId id="342" r:id="rId31"/>
    <p:sldId id="343" r:id="rId32"/>
    <p:sldId id="344" r:id="rId33"/>
    <p:sldId id="352" r:id="rId34"/>
    <p:sldId id="326" r:id="rId35"/>
  </p:sldIdLst>
  <p:sldSz cx="12192000" cy="6858000"/>
  <p:notesSz cx="67691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E62D28"/>
    <a:srgbClr val="F676B9"/>
    <a:srgbClr val="FBBB10"/>
    <a:srgbClr val="F18F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88426" autoAdjust="0"/>
  </p:normalViewPr>
  <p:slideViewPr>
    <p:cSldViewPr snapToGrid="0">
      <p:cViewPr varScale="1">
        <p:scale>
          <a:sx n="64" d="100"/>
          <a:sy n="64" d="100"/>
        </p:scale>
        <p:origin x="978" y="6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8" d="100"/>
          <a:sy n="68" d="100"/>
        </p:scale>
        <p:origin x="1338"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3277"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34257" y="0"/>
            <a:ext cx="2933277" cy="497020"/>
          </a:xfrm>
          <a:prstGeom prst="rect">
            <a:avLst/>
          </a:prstGeom>
        </p:spPr>
        <p:txBody>
          <a:bodyPr vert="horz" lIns="91440" tIns="45720" rIns="91440" bIns="45720" rtlCol="0"/>
          <a:lstStyle>
            <a:lvl1pPr algn="r">
              <a:defRPr sz="1200"/>
            </a:lvl1pPr>
          </a:lstStyle>
          <a:p>
            <a:fld id="{C6E2FD6F-CFA2-4879-B98C-7F7AFA79BAA5}" type="datetimeFigureOut">
              <a:rPr lang="en-GB" smtClean="0"/>
              <a:t>25/03/2019</a:t>
            </a:fld>
            <a:endParaRPr lang="en-GB"/>
          </a:p>
        </p:txBody>
      </p:sp>
      <p:sp>
        <p:nvSpPr>
          <p:cNvPr id="4" name="Footer Placeholder 3"/>
          <p:cNvSpPr>
            <a:spLocks noGrp="1"/>
          </p:cNvSpPr>
          <p:nvPr>
            <p:ph type="ftr" sz="quarter" idx="2"/>
          </p:nvPr>
        </p:nvSpPr>
        <p:spPr>
          <a:xfrm>
            <a:off x="0" y="9408981"/>
            <a:ext cx="2933277" cy="497019"/>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34257" y="9408981"/>
            <a:ext cx="2933277" cy="497019"/>
          </a:xfrm>
          <a:prstGeom prst="rect">
            <a:avLst/>
          </a:prstGeom>
        </p:spPr>
        <p:txBody>
          <a:bodyPr vert="horz" lIns="91440" tIns="45720" rIns="91440" bIns="45720" rtlCol="0" anchor="b"/>
          <a:lstStyle>
            <a:lvl1pPr algn="r">
              <a:defRPr sz="1200"/>
            </a:lvl1pPr>
          </a:lstStyle>
          <a:p>
            <a:fld id="{126572AE-2635-4D6F-B406-DED185479C02}" type="slidenum">
              <a:rPr lang="en-GB" smtClean="0"/>
              <a:t>‹#›</a:t>
            </a:fld>
            <a:endParaRPr lang="en-GB"/>
          </a:p>
        </p:txBody>
      </p:sp>
    </p:spTree>
    <p:extLst>
      <p:ext uri="{BB962C8B-B14F-4D97-AF65-F5344CB8AC3E}">
        <p14:creationId xmlns:p14="http://schemas.microsoft.com/office/powerpoint/2010/main" val="15784115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3277"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34257" y="0"/>
            <a:ext cx="2933277" cy="497020"/>
          </a:xfrm>
          <a:prstGeom prst="rect">
            <a:avLst/>
          </a:prstGeom>
        </p:spPr>
        <p:txBody>
          <a:bodyPr vert="horz" lIns="91440" tIns="45720" rIns="91440" bIns="45720" rtlCol="0"/>
          <a:lstStyle>
            <a:lvl1pPr algn="r">
              <a:defRPr sz="1200"/>
            </a:lvl1pPr>
          </a:lstStyle>
          <a:p>
            <a:fld id="{249FFB8A-C725-4703-9713-1169F0886F3C}" type="datetimeFigureOut">
              <a:rPr lang="en-GB" smtClean="0"/>
              <a:t>25/03/2019</a:t>
            </a:fld>
            <a:endParaRPr lang="en-GB"/>
          </a:p>
        </p:txBody>
      </p:sp>
      <p:sp>
        <p:nvSpPr>
          <p:cNvPr id="4" name="Slide Image Placeholder 3"/>
          <p:cNvSpPr>
            <a:spLocks noGrp="1" noRot="1" noChangeAspect="1"/>
          </p:cNvSpPr>
          <p:nvPr>
            <p:ph type="sldImg" idx="2"/>
          </p:nvPr>
        </p:nvSpPr>
        <p:spPr>
          <a:xfrm>
            <a:off x="412750" y="1238250"/>
            <a:ext cx="5943600" cy="3343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6910" y="4767262"/>
            <a:ext cx="5415280" cy="39004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08981"/>
            <a:ext cx="2933277" cy="497019"/>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34257" y="9408981"/>
            <a:ext cx="2933277" cy="497019"/>
          </a:xfrm>
          <a:prstGeom prst="rect">
            <a:avLst/>
          </a:prstGeom>
        </p:spPr>
        <p:txBody>
          <a:bodyPr vert="horz" lIns="91440" tIns="45720" rIns="91440" bIns="45720" rtlCol="0" anchor="b"/>
          <a:lstStyle>
            <a:lvl1pPr algn="r">
              <a:defRPr sz="1200"/>
            </a:lvl1pPr>
          </a:lstStyle>
          <a:p>
            <a:fld id="{A31FC8CE-62B1-4CDD-87A1-0F5817B2CB38}" type="slidenum">
              <a:rPr lang="en-GB" smtClean="0"/>
              <a:t>‹#›</a:t>
            </a:fld>
            <a:endParaRPr lang="en-GB"/>
          </a:p>
        </p:txBody>
      </p:sp>
    </p:spTree>
    <p:extLst>
      <p:ext uri="{BB962C8B-B14F-4D97-AF65-F5344CB8AC3E}">
        <p14:creationId xmlns:p14="http://schemas.microsoft.com/office/powerpoint/2010/main" val="63236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F20AF0F-0007-4D6E-AA50-FAD08A9EBA6C}" type="slidenum">
              <a:rPr lang="en-GB" smtClean="0"/>
              <a:t>1</a:t>
            </a:fld>
            <a:endParaRPr lang="en-GB"/>
          </a:p>
        </p:txBody>
      </p:sp>
    </p:spTree>
    <p:extLst>
      <p:ext uri="{BB962C8B-B14F-4D97-AF65-F5344CB8AC3E}">
        <p14:creationId xmlns:p14="http://schemas.microsoft.com/office/powerpoint/2010/main" val="2572405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 to SMK</a:t>
            </a:r>
          </a:p>
        </p:txBody>
      </p:sp>
      <p:sp>
        <p:nvSpPr>
          <p:cNvPr id="4" name="Slide Number Placeholder 3"/>
          <p:cNvSpPr>
            <a:spLocks noGrp="1"/>
          </p:cNvSpPr>
          <p:nvPr>
            <p:ph type="sldNum" sz="quarter" idx="10"/>
          </p:nvPr>
        </p:nvSpPr>
        <p:spPr/>
        <p:txBody>
          <a:bodyPr/>
          <a:lstStyle/>
          <a:p>
            <a:fld id="{EF6D68A3-E739-4FBD-9B0D-CFE927073455}" type="slidenum">
              <a:rPr lang="en-GB" smtClean="0"/>
              <a:t>2</a:t>
            </a:fld>
            <a:endParaRPr lang="en-GB" dirty="0"/>
          </a:p>
        </p:txBody>
      </p:sp>
    </p:spTree>
    <p:extLst>
      <p:ext uri="{BB962C8B-B14F-4D97-AF65-F5344CB8AC3E}">
        <p14:creationId xmlns:p14="http://schemas.microsoft.com/office/powerpoint/2010/main" val="1630061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31FC8CE-62B1-4CDD-87A1-0F5817B2CB38}" type="slidenum">
              <a:rPr lang="en-GB" smtClean="0"/>
              <a:t>3</a:t>
            </a:fld>
            <a:endParaRPr lang="en-GB"/>
          </a:p>
        </p:txBody>
      </p:sp>
    </p:spTree>
    <p:extLst>
      <p:ext uri="{BB962C8B-B14F-4D97-AF65-F5344CB8AC3E}">
        <p14:creationId xmlns:p14="http://schemas.microsoft.com/office/powerpoint/2010/main" val="4156472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31FC8CE-62B1-4CDD-87A1-0F5817B2CB38}" type="slidenum">
              <a:rPr lang="en-GB" smtClean="0"/>
              <a:t>4</a:t>
            </a:fld>
            <a:endParaRPr lang="en-GB"/>
          </a:p>
        </p:txBody>
      </p:sp>
    </p:spTree>
    <p:extLst>
      <p:ext uri="{BB962C8B-B14F-4D97-AF65-F5344CB8AC3E}">
        <p14:creationId xmlns:p14="http://schemas.microsoft.com/office/powerpoint/2010/main" val="1657854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31FC8CE-62B1-4CDD-87A1-0F5817B2CB38}" type="slidenum">
              <a:rPr lang="en-GB" smtClean="0"/>
              <a:t>11</a:t>
            </a:fld>
            <a:endParaRPr lang="en-GB"/>
          </a:p>
        </p:txBody>
      </p:sp>
    </p:spTree>
    <p:extLst>
      <p:ext uri="{BB962C8B-B14F-4D97-AF65-F5344CB8AC3E}">
        <p14:creationId xmlns:p14="http://schemas.microsoft.com/office/powerpoint/2010/main" val="313955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31FC8CE-62B1-4CDD-87A1-0F5817B2CB38}" type="slidenum">
              <a:rPr lang="en-GB" smtClean="0"/>
              <a:t>12</a:t>
            </a:fld>
            <a:endParaRPr lang="en-GB"/>
          </a:p>
        </p:txBody>
      </p:sp>
    </p:spTree>
    <p:extLst>
      <p:ext uri="{BB962C8B-B14F-4D97-AF65-F5344CB8AC3E}">
        <p14:creationId xmlns:p14="http://schemas.microsoft.com/office/powerpoint/2010/main" val="1079779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31FC8CE-62B1-4CDD-87A1-0F5817B2CB38}" type="slidenum">
              <a:rPr lang="en-GB" smtClean="0"/>
              <a:t>13</a:t>
            </a:fld>
            <a:endParaRPr lang="en-GB"/>
          </a:p>
        </p:txBody>
      </p:sp>
    </p:spTree>
    <p:extLst>
      <p:ext uri="{BB962C8B-B14F-4D97-AF65-F5344CB8AC3E}">
        <p14:creationId xmlns:p14="http://schemas.microsoft.com/office/powerpoint/2010/main" val="443700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1FC8CE-62B1-4CDD-87A1-0F5817B2CB38}" type="slidenum">
              <a:rPr lang="en-GB" smtClean="0"/>
              <a:t>21</a:t>
            </a:fld>
            <a:endParaRPr lang="en-GB"/>
          </a:p>
        </p:txBody>
      </p:sp>
    </p:spTree>
    <p:extLst>
      <p:ext uri="{BB962C8B-B14F-4D97-AF65-F5344CB8AC3E}">
        <p14:creationId xmlns:p14="http://schemas.microsoft.com/office/powerpoint/2010/main" val="600482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B19B843-69EE-4B4A-A929-6DADA7FA7F8F}" type="datetimeFigureOut">
              <a:rPr lang="en-GB" smtClean="0"/>
              <a:t>25/03/2019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9B89B-BC4C-4E12-98CC-80D8B5CEFEBC}" type="slidenum">
              <a:rPr lang="en-GB" smtClean="0"/>
              <a:t>‹#›</a:t>
            </a:fld>
            <a:endParaRPr lang="en-GB"/>
          </a:p>
        </p:txBody>
      </p:sp>
    </p:spTree>
    <p:extLst>
      <p:ext uri="{BB962C8B-B14F-4D97-AF65-F5344CB8AC3E}">
        <p14:creationId xmlns:p14="http://schemas.microsoft.com/office/powerpoint/2010/main" val="1169690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B19B843-69EE-4B4A-A929-6DADA7FA7F8F}" type="datetimeFigureOut">
              <a:rPr lang="en-GB" smtClean="0"/>
              <a:t>25/03/2019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9B89B-BC4C-4E12-98CC-80D8B5CEFEBC}" type="slidenum">
              <a:rPr lang="en-GB" smtClean="0"/>
              <a:t>‹#›</a:t>
            </a:fld>
            <a:endParaRPr lang="en-GB"/>
          </a:p>
        </p:txBody>
      </p:sp>
    </p:spTree>
    <p:extLst>
      <p:ext uri="{BB962C8B-B14F-4D97-AF65-F5344CB8AC3E}">
        <p14:creationId xmlns:p14="http://schemas.microsoft.com/office/powerpoint/2010/main" val="1219534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19B843-69EE-4B4A-A929-6DADA7FA7F8F}" type="datetimeFigureOut">
              <a:rPr lang="en-GB" smtClean="0"/>
              <a:t>25/03/2019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9B89B-BC4C-4E12-98CC-80D8B5CEFEBC}" type="slidenum">
              <a:rPr lang="en-GB" smtClean="0"/>
              <a:t>‹#›</a:t>
            </a:fld>
            <a:endParaRPr lang="en-GB"/>
          </a:p>
        </p:txBody>
      </p:sp>
    </p:spTree>
    <p:extLst>
      <p:ext uri="{BB962C8B-B14F-4D97-AF65-F5344CB8AC3E}">
        <p14:creationId xmlns:p14="http://schemas.microsoft.com/office/powerpoint/2010/main" val="808676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B19B843-69EE-4B4A-A929-6DADA7FA7F8F}" type="datetimeFigureOut">
              <a:rPr lang="en-GB" smtClean="0"/>
              <a:t>25/03/2019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09B89B-BC4C-4E12-98CC-80D8B5CEFEBC}" type="slidenum">
              <a:rPr lang="en-GB" smtClean="0"/>
              <a:t>‹#›</a:t>
            </a:fld>
            <a:endParaRPr lang="en-GB"/>
          </a:p>
        </p:txBody>
      </p:sp>
    </p:spTree>
    <p:extLst>
      <p:ext uri="{BB962C8B-B14F-4D97-AF65-F5344CB8AC3E}">
        <p14:creationId xmlns:p14="http://schemas.microsoft.com/office/powerpoint/2010/main" val="23428064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B19B843-69EE-4B4A-A929-6DADA7FA7F8F}" type="datetimeFigureOut">
              <a:rPr lang="en-GB" smtClean="0"/>
              <a:t>25/03/2019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F09B89B-BC4C-4E12-98CC-80D8B5CEFEBC}" type="slidenum">
              <a:rPr lang="en-GB" smtClean="0"/>
              <a:t>‹#›</a:t>
            </a:fld>
            <a:endParaRPr lang="en-GB"/>
          </a:p>
        </p:txBody>
      </p:sp>
    </p:spTree>
    <p:extLst>
      <p:ext uri="{BB962C8B-B14F-4D97-AF65-F5344CB8AC3E}">
        <p14:creationId xmlns:p14="http://schemas.microsoft.com/office/powerpoint/2010/main" val="2806327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B19B843-69EE-4B4A-A929-6DADA7FA7F8F}" type="datetimeFigureOut">
              <a:rPr lang="en-GB" smtClean="0"/>
              <a:t>25/03/2019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F09B89B-BC4C-4E12-98CC-80D8B5CEFEBC}" type="slidenum">
              <a:rPr lang="en-GB" smtClean="0"/>
              <a:t>‹#›</a:t>
            </a:fld>
            <a:endParaRPr lang="en-GB"/>
          </a:p>
        </p:txBody>
      </p:sp>
    </p:spTree>
    <p:extLst>
      <p:ext uri="{BB962C8B-B14F-4D97-AF65-F5344CB8AC3E}">
        <p14:creationId xmlns:p14="http://schemas.microsoft.com/office/powerpoint/2010/main" val="3664271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19B843-69EE-4B4A-A929-6DADA7FA7F8F}" type="datetimeFigureOut">
              <a:rPr lang="en-GB" smtClean="0"/>
              <a:t>25/03/2019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F09B89B-BC4C-4E12-98CC-80D8B5CEFEBC}" type="slidenum">
              <a:rPr lang="en-GB" smtClean="0"/>
              <a:t>‹#›</a:t>
            </a:fld>
            <a:endParaRPr lang="en-GB"/>
          </a:p>
        </p:txBody>
      </p:sp>
    </p:spTree>
    <p:extLst>
      <p:ext uri="{BB962C8B-B14F-4D97-AF65-F5344CB8AC3E}">
        <p14:creationId xmlns:p14="http://schemas.microsoft.com/office/powerpoint/2010/main" val="2608648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B19B843-69EE-4B4A-A929-6DADA7FA7F8F}" type="datetimeFigureOut">
              <a:rPr lang="en-GB" smtClean="0"/>
              <a:t>25/03/2019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09B89B-BC4C-4E12-98CC-80D8B5CEFEBC}" type="slidenum">
              <a:rPr lang="en-GB" smtClean="0"/>
              <a:t>‹#›</a:t>
            </a:fld>
            <a:endParaRPr lang="en-GB"/>
          </a:p>
        </p:txBody>
      </p:sp>
    </p:spTree>
    <p:extLst>
      <p:ext uri="{BB962C8B-B14F-4D97-AF65-F5344CB8AC3E}">
        <p14:creationId xmlns:p14="http://schemas.microsoft.com/office/powerpoint/2010/main" val="1979767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B19B843-69EE-4B4A-A929-6DADA7FA7F8F}" type="datetimeFigureOut">
              <a:rPr lang="en-GB" smtClean="0"/>
              <a:t>25/03/2019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09B89B-BC4C-4E12-98CC-80D8B5CEFEBC}" type="slidenum">
              <a:rPr lang="en-GB" smtClean="0"/>
              <a:t>‹#›</a:t>
            </a:fld>
            <a:endParaRPr lang="en-GB"/>
          </a:p>
        </p:txBody>
      </p:sp>
    </p:spTree>
    <p:extLst>
      <p:ext uri="{BB962C8B-B14F-4D97-AF65-F5344CB8AC3E}">
        <p14:creationId xmlns:p14="http://schemas.microsoft.com/office/powerpoint/2010/main" val="3149428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B19B843-69EE-4B4A-A929-6DADA7FA7F8F}" type="datetimeFigureOut">
              <a:rPr lang="en-GB" smtClean="0"/>
              <a:t>25/03/2019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9B89B-BC4C-4E12-98CC-80D8B5CEFEBC}" type="slidenum">
              <a:rPr lang="en-GB" smtClean="0"/>
              <a:t>‹#›</a:t>
            </a:fld>
            <a:endParaRPr lang="en-GB"/>
          </a:p>
        </p:txBody>
      </p:sp>
    </p:spTree>
    <p:extLst>
      <p:ext uri="{BB962C8B-B14F-4D97-AF65-F5344CB8AC3E}">
        <p14:creationId xmlns:p14="http://schemas.microsoft.com/office/powerpoint/2010/main" val="2632695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B19B843-69EE-4B4A-A929-6DADA7FA7F8F}" type="datetimeFigureOut">
              <a:rPr lang="en-GB" smtClean="0"/>
              <a:t>25/03/2019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09B89B-BC4C-4E12-98CC-80D8B5CEFEBC}" type="slidenum">
              <a:rPr lang="en-GB" smtClean="0"/>
              <a:t>‹#›</a:t>
            </a:fld>
            <a:endParaRPr lang="en-GB"/>
          </a:p>
        </p:txBody>
      </p:sp>
    </p:spTree>
    <p:extLst>
      <p:ext uri="{BB962C8B-B14F-4D97-AF65-F5344CB8AC3E}">
        <p14:creationId xmlns:p14="http://schemas.microsoft.com/office/powerpoint/2010/main" val="3284806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19B843-69EE-4B4A-A929-6DADA7FA7F8F}" type="datetimeFigureOut">
              <a:rPr lang="en-GB" smtClean="0"/>
              <a:t>25/03/2019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09B89B-BC4C-4E12-98CC-80D8B5CEFEBC}" type="slidenum">
              <a:rPr lang="en-GB" smtClean="0"/>
              <a:t>‹#›</a:t>
            </a:fld>
            <a:endParaRPr lang="en-GB"/>
          </a:p>
        </p:txBody>
      </p:sp>
    </p:spTree>
    <p:extLst>
      <p:ext uri="{BB962C8B-B14F-4D97-AF65-F5344CB8AC3E}">
        <p14:creationId xmlns:p14="http://schemas.microsoft.com/office/powerpoint/2010/main" val="3914427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smk.org.u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7.png"/><Relationship Id="rId5" Type="http://schemas.microsoft.com/office/2007/relationships/hdphoto" Target="../media/hdphoto1.wdp"/><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772" y="2635694"/>
            <a:ext cx="11328973" cy="2387600"/>
          </a:xfrm>
        </p:spPr>
        <p:txBody>
          <a:bodyPr>
            <a:normAutofit/>
          </a:bodyPr>
          <a:lstStyle/>
          <a:p>
            <a:r>
              <a:rPr lang="en-GB" sz="9600" b="1" dirty="0">
                <a:solidFill>
                  <a:schemeClr val="tx1">
                    <a:lumMod val="75000"/>
                    <a:lumOff val="25000"/>
                  </a:schemeClr>
                </a:solidFill>
                <a:latin typeface="Century Gothic" panose="020B0502020202020204" pitchFamily="34" charset="0"/>
              </a:rPr>
              <a:t>Social Power</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063" y="432170"/>
            <a:ext cx="4469259" cy="2321269"/>
          </a:xfrm>
          <a:prstGeom prst="rect">
            <a:avLst/>
          </a:prstGeom>
        </p:spPr>
      </p:pic>
      <p:sp>
        <p:nvSpPr>
          <p:cNvPr id="6" name="TextBox 5"/>
          <p:cNvSpPr txBox="1"/>
          <p:nvPr/>
        </p:nvSpPr>
        <p:spPr>
          <a:xfrm>
            <a:off x="178083" y="5527145"/>
            <a:ext cx="2897313" cy="923330"/>
          </a:xfrm>
          <a:prstGeom prst="rect">
            <a:avLst/>
          </a:prstGeom>
          <a:noFill/>
        </p:spPr>
        <p:txBody>
          <a:bodyPr wrap="square" rtlCol="0">
            <a:spAutoFit/>
          </a:bodyPr>
          <a:lstStyle/>
          <a:p>
            <a:r>
              <a:rPr lang="en-GB" dirty="0">
                <a:latin typeface="Century Gothic" panose="020B0502020202020204" pitchFamily="34" charset="0"/>
              </a:rPr>
              <a:t>Sue Tibballs, SMK CEO</a:t>
            </a:r>
          </a:p>
          <a:p>
            <a:r>
              <a:rPr lang="en-GB" dirty="0">
                <a:latin typeface="Century Gothic" panose="020B0502020202020204" pitchFamily="34" charset="0"/>
                <a:hlinkClick r:id="rId4"/>
              </a:rPr>
              <a:t>www.smk.org.uk</a:t>
            </a:r>
            <a:endParaRPr lang="en-GB" dirty="0">
              <a:latin typeface="Century Gothic" panose="020B0502020202020204" pitchFamily="34" charset="0"/>
            </a:endParaRPr>
          </a:p>
          <a:p>
            <a:r>
              <a:rPr lang="en-GB" dirty="0">
                <a:latin typeface="Century Gothic" panose="020B0502020202020204" pitchFamily="34" charset="0"/>
              </a:rPr>
              <a:t>@SMKCampaigners</a:t>
            </a:r>
          </a:p>
        </p:txBody>
      </p:sp>
    </p:spTree>
    <p:extLst>
      <p:ext uri="{BB962C8B-B14F-4D97-AF65-F5344CB8AC3E}">
        <p14:creationId xmlns:p14="http://schemas.microsoft.com/office/powerpoint/2010/main" val="695989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2622" y="438705"/>
            <a:ext cx="9144000" cy="2387600"/>
          </a:xfrm>
        </p:spPr>
        <p:txBody>
          <a:bodyPr anchor="t"/>
          <a:lstStyle/>
          <a:p>
            <a:pPr algn="l"/>
            <a:r>
              <a:rPr lang="en-GB" b="1" dirty="0">
                <a:solidFill>
                  <a:schemeClr val="tx1">
                    <a:lumMod val="75000"/>
                    <a:lumOff val="25000"/>
                  </a:schemeClr>
                </a:solidFill>
                <a:latin typeface="Century Gothic" panose="020B0502020202020204" pitchFamily="34" charset="0"/>
              </a:rPr>
              <a:t>About SMK</a:t>
            </a:r>
            <a:r>
              <a:rPr lang="en-GB" b="1" dirty="0">
                <a:latin typeface="Century Gothic" panose="020B0502020202020204" pitchFamily="34" charset="0"/>
              </a:rPr>
              <a:t>.</a:t>
            </a:r>
          </a:p>
        </p:txBody>
      </p:sp>
      <p:sp>
        <p:nvSpPr>
          <p:cNvPr id="3" name="Subtitle 2"/>
          <p:cNvSpPr>
            <a:spLocks noGrp="1"/>
          </p:cNvSpPr>
          <p:nvPr>
            <p:ph type="subTitle" idx="1"/>
          </p:nvPr>
        </p:nvSpPr>
        <p:spPr>
          <a:xfrm>
            <a:off x="563520" y="2241766"/>
            <a:ext cx="11072010" cy="2370394"/>
          </a:xfrm>
        </p:spPr>
        <p:txBody>
          <a:bodyPr>
            <a:noAutofit/>
          </a:bodyPr>
          <a:lstStyle/>
          <a:p>
            <a:pPr algn="l">
              <a:buClr>
                <a:srgbClr val="99FFCC"/>
              </a:buClr>
            </a:pPr>
            <a:r>
              <a:rPr lang="en-GB" altLang="en-US" sz="2000" dirty="0">
                <a:latin typeface="Century Gothic" panose="020B0502020202020204" pitchFamily="34" charset="0"/>
                <a:cs typeface="Arial" panose="020B0604020202020204" pitchFamily="34" charset="0"/>
              </a:rPr>
              <a:t>We believe people should be able to shape their world. We exist to help them do just that. We do this by:</a:t>
            </a:r>
          </a:p>
          <a:p>
            <a:pPr marL="800100" lvl="1" indent="-342900" algn="l">
              <a:lnSpc>
                <a:spcPct val="100000"/>
              </a:lnSpc>
              <a:spcBef>
                <a:spcPts val="2400"/>
              </a:spcBef>
              <a:buClr>
                <a:srgbClr val="99FFCC"/>
              </a:buClr>
              <a:buFont typeface="Wingdings" panose="05000000000000000000" pitchFamily="2" charset="2"/>
              <a:buChar char="§"/>
            </a:pPr>
            <a:r>
              <a:rPr lang="en-GB" altLang="en-US" b="1" dirty="0">
                <a:latin typeface="Century Gothic" panose="020B0502020202020204" pitchFamily="34" charset="0"/>
                <a:cs typeface="Arial" panose="020B0604020202020204" pitchFamily="34" charset="0"/>
              </a:rPr>
              <a:t>Building capacity </a:t>
            </a:r>
            <a:r>
              <a:rPr lang="mr-IN" altLang="en-US" dirty="0">
                <a:latin typeface="Century Gothic" panose="020B0502020202020204" pitchFamily="34" charset="0"/>
                <a:cs typeface="Arial" panose="020B0604020202020204" pitchFamily="34" charset="0"/>
              </a:rPr>
              <a:t>–</a:t>
            </a:r>
            <a:r>
              <a:rPr lang="en-GB" altLang="en-US" dirty="0">
                <a:latin typeface="Century Gothic" panose="020B0502020202020204" pitchFamily="34" charset="0"/>
                <a:cs typeface="Arial" panose="020B0604020202020204" pitchFamily="34" charset="0"/>
              </a:rPr>
              <a:t> training, coaching and consultancy to help build the confidence and capacity of people and organisations to effect change</a:t>
            </a:r>
          </a:p>
          <a:p>
            <a:pPr marL="800100" lvl="1" indent="-342900" algn="l">
              <a:lnSpc>
                <a:spcPct val="100000"/>
              </a:lnSpc>
              <a:spcBef>
                <a:spcPts val="0"/>
              </a:spcBef>
              <a:buClr>
                <a:srgbClr val="99FFCC"/>
              </a:buClr>
              <a:buFont typeface="Wingdings" panose="05000000000000000000" pitchFamily="2" charset="2"/>
              <a:buChar char="§"/>
            </a:pPr>
            <a:endParaRPr lang="en-GB" altLang="en-US" b="1" dirty="0">
              <a:latin typeface="Century Gothic" panose="020B0502020202020204" pitchFamily="34" charset="0"/>
              <a:cs typeface="Arial" panose="020B0604020202020204" pitchFamily="34" charset="0"/>
            </a:endParaRPr>
          </a:p>
          <a:p>
            <a:pPr marL="800100" lvl="1" indent="-342900" algn="l">
              <a:lnSpc>
                <a:spcPct val="100000"/>
              </a:lnSpc>
              <a:spcBef>
                <a:spcPts val="0"/>
              </a:spcBef>
              <a:buClr>
                <a:srgbClr val="99FFCC"/>
              </a:buClr>
              <a:buFont typeface="Wingdings" panose="05000000000000000000" pitchFamily="2" charset="2"/>
              <a:buChar char="§"/>
            </a:pPr>
            <a:r>
              <a:rPr lang="en-GB" altLang="en-US" b="1" dirty="0">
                <a:latin typeface="Century Gothic" panose="020B0502020202020204" pitchFamily="34" charset="0"/>
                <a:cs typeface="Arial" panose="020B0604020202020204" pitchFamily="34" charset="0"/>
              </a:rPr>
              <a:t>Convening and advocating </a:t>
            </a:r>
            <a:r>
              <a:rPr lang="mr-IN" altLang="en-US" dirty="0">
                <a:latin typeface="Century Gothic" panose="020B0502020202020204" pitchFamily="34" charset="0"/>
                <a:cs typeface="Arial" panose="020B0604020202020204" pitchFamily="34" charset="0"/>
              </a:rPr>
              <a:t>–</a:t>
            </a:r>
            <a:r>
              <a:rPr lang="en-GB" altLang="en-US" dirty="0">
                <a:latin typeface="Century Gothic" panose="020B0502020202020204" pitchFamily="34" charset="0"/>
                <a:cs typeface="Arial" panose="020B0604020202020204" pitchFamily="34" charset="0"/>
              </a:rPr>
              <a:t> bring campaigners together to share learning, support collaboration and speak with one voice. Conduct an annual Campaigner Survey and ad hoc research and advocacy</a:t>
            </a:r>
          </a:p>
          <a:p>
            <a:pPr marL="800100" lvl="1" indent="-342900" algn="l">
              <a:lnSpc>
                <a:spcPct val="100000"/>
              </a:lnSpc>
              <a:spcBef>
                <a:spcPts val="0"/>
              </a:spcBef>
              <a:buClr>
                <a:srgbClr val="99FFCC"/>
              </a:buClr>
              <a:buFont typeface="Wingdings" panose="05000000000000000000" pitchFamily="2" charset="2"/>
              <a:buChar char="§"/>
            </a:pPr>
            <a:endParaRPr lang="en-GB" altLang="en-US" b="1" dirty="0">
              <a:latin typeface="Century Gothic" panose="020B0502020202020204" pitchFamily="34" charset="0"/>
              <a:cs typeface="Arial" panose="020B0604020202020204" pitchFamily="34" charset="0"/>
            </a:endParaRPr>
          </a:p>
          <a:p>
            <a:pPr marL="800100" lvl="1" indent="-342900" algn="l">
              <a:lnSpc>
                <a:spcPct val="100000"/>
              </a:lnSpc>
              <a:spcBef>
                <a:spcPts val="0"/>
              </a:spcBef>
              <a:buClr>
                <a:srgbClr val="99FFCC"/>
              </a:buClr>
              <a:buFont typeface="Wingdings" panose="05000000000000000000" pitchFamily="2" charset="2"/>
              <a:buChar char="§"/>
            </a:pPr>
            <a:r>
              <a:rPr lang="en-GB" altLang="en-US" b="1" dirty="0">
                <a:latin typeface="Century Gothic" panose="020B0502020202020204" pitchFamily="34" charset="0"/>
                <a:cs typeface="Arial" panose="020B0604020202020204" pitchFamily="34" charset="0"/>
              </a:rPr>
              <a:t>Celebrating</a:t>
            </a:r>
            <a:r>
              <a:rPr lang="en-GB" altLang="en-US" dirty="0">
                <a:latin typeface="Century Gothic" panose="020B0502020202020204" pitchFamily="34" charset="0"/>
                <a:cs typeface="Arial" panose="020B0604020202020204" pitchFamily="34" charset="0"/>
              </a:rPr>
              <a:t> </a:t>
            </a:r>
            <a:r>
              <a:rPr lang="mr-IN" altLang="en-US" dirty="0">
                <a:latin typeface="Century Gothic" panose="020B0502020202020204" pitchFamily="34" charset="0"/>
                <a:cs typeface="Arial" panose="020B0604020202020204" pitchFamily="34" charset="0"/>
              </a:rPr>
              <a:t>–</a:t>
            </a:r>
            <a:r>
              <a:rPr lang="en-GB" altLang="en-US" dirty="0">
                <a:latin typeface="Century Gothic" panose="020B0502020202020204" pitchFamily="34" charset="0"/>
                <a:cs typeface="Arial" panose="020B0604020202020204" pitchFamily="34" charset="0"/>
              </a:rPr>
              <a:t> host the annual National Campaigner Awards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79232" y="276544"/>
            <a:ext cx="2088258" cy="1084611"/>
          </a:xfrm>
          <a:prstGeom prst="rect">
            <a:avLst/>
          </a:prstGeom>
        </p:spPr>
      </p:pic>
    </p:spTree>
    <p:extLst>
      <p:ext uri="{BB962C8B-B14F-4D97-AF65-F5344CB8AC3E}">
        <p14:creationId xmlns:p14="http://schemas.microsoft.com/office/powerpoint/2010/main" val="3123873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0320" y="0"/>
            <a:ext cx="5145599" cy="6858000"/>
          </a:xfrm>
          <a:prstGeom prst="rect">
            <a:avLst/>
          </a:prstGeom>
        </p:spPr>
      </p:pic>
    </p:spTree>
    <p:extLst>
      <p:ext uri="{BB962C8B-B14F-4D97-AF65-F5344CB8AC3E}">
        <p14:creationId xmlns:p14="http://schemas.microsoft.com/office/powerpoint/2010/main" val="888722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p:cNvSpPr txBox="1">
            <a:spLocks/>
          </p:cNvSpPr>
          <p:nvPr/>
        </p:nvSpPr>
        <p:spPr>
          <a:xfrm>
            <a:off x="495220" y="1409478"/>
            <a:ext cx="5582171" cy="489680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BBB10"/>
              </a:buClr>
              <a:buNone/>
            </a:pPr>
            <a:r>
              <a:rPr lang="en-GB" b="1" dirty="0">
                <a:solidFill>
                  <a:srgbClr val="FBBB10"/>
                </a:solidFill>
                <a:effectLst>
                  <a:outerShdw blurRad="50800" dist="38100" dir="18900000" algn="bl" rotWithShape="0">
                    <a:prstClr val="black">
                      <a:alpha val="40000"/>
                    </a:prstClr>
                  </a:outerShdw>
                </a:effectLst>
                <a:latin typeface="Merriweather Black" panose="00000A00000000000000" pitchFamily="2" charset="0"/>
              </a:rPr>
              <a:t>7</a:t>
            </a:r>
            <a:r>
              <a:rPr lang="en-GB" sz="2400" dirty="0">
                <a:solidFill>
                  <a:schemeClr val="bg1"/>
                </a:solidFill>
                <a:latin typeface="Lato" panose="020F0502020204030203" pitchFamily="34" charset="0"/>
              </a:rPr>
              <a:t> </a:t>
            </a:r>
            <a:r>
              <a:rPr lang="en-GB" sz="2400" dirty="0">
                <a:solidFill>
                  <a:schemeClr val="tx1">
                    <a:lumMod val="65000"/>
                    <a:lumOff val="35000"/>
                  </a:schemeClr>
                </a:solidFill>
                <a:latin typeface="Lato" panose="020F0502020204030203" pitchFamily="34" charset="0"/>
              </a:rPr>
              <a:t>funders</a:t>
            </a:r>
          </a:p>
          <a:p>
            <a:pPr marL="0" indent="0">
              <a:buClr>
                <a:srgbClr val="FBBB10"/>
              </a:buClr>
              <a:buNone/>
            </a:pPr>
            <a:r>
              <a:rPr lang="en-GB" b="1" dirty="0">
                <a:solidFill>
                  <a:srgbClr val="FBBB10"/>
                </a:solidFill>
                <a:effectLst>
                  <a:outerShdw blurRad="50800" dist="38100" dir="18900000" algn="bl" rotWithShape="0">
                    <a:prstClr val="black">
                      <a:alpha val="40000"/>
                    </a:prstClr>
                  </a:outerShdw>
                </a:effectLst>
                <a:latin typeface="Merriweather Black" panose="00000A00000000000000" pitchFamily="2" charset="0"/>
              </a:rPr>
              <a:t>18</a:t>
            </a:r>
            <a:r>
              <a:rPr lang="en-GB" sz="2400" dirty="0">
                <a:solidFill>
                  <a:schemeClr val="bg1"/>
                </a:solidFill>
                <a:latin typeface="Lato" panose="020F0502020204030203" pitchFamily="34" charset="0"/>
              </a:rPr>
              <a:t> </a:t>
            </a:r>
            <a:r>
              <a:rPr lang="en-GB" sz="2400" dirty="0">
                <a:solidFill>
                  <a:schemeClr val="tx1">
                    <a:lumMod val="65000"/>
                    <a:lumOff val="35000"/>
                  </a:schemeClr>
                </a:solidFill>
                <a:latin typeface="Lato" panose="020F0502020204030203" pitchFamily="34" charset="0"/>
              </a:rPr>
              <a:t>months</a:t>
            </a:r>
          </a:p>
          <a:p>
            <a:pPr marL="0" indent="0">
              <a:buClr>
                <a:srgbClr val="FBBB10"/>
              </a:buClr>
              <a:buNone/>
            </a:pPr>
            <a:r>
              <a:rPr lang="en-GB" b="1" dirty="0">
                <a:solidFill>
                  <a:srgbClr val="FBBB10"/>
                </a:solidFill>
                <a:effectLst>
                  <a:outerShdw blurRad="50800" dist="38100" dir="18900000" algn="bl" rotWithShape="0">
                    <a:prstClr val="black">
                      <a:alpha val="40000"/>
                    </a:prstClr>
                  </a:outerShdw>
                </a:effectLst>
                <a:latin typeface="Merriweather Black" panose="00000A00000000000000" pitchFamily="2" charset="0"/>
              </a:rPr>
              <a:t>1</a:t>
            </a:r>
            <a:r>
              <a:rPr lang="en-GB" sz="2400" dirty="0">
                <a:solidFill>
                  <a:schemeClr val="bg1"/>
                </a:solidFill>
                <a:latin typeface="Lato" panose="020F0502020204030203" pitchFamily="34" charset="0"/>
              </a:rPr>
              <a:t> </a:t>
            </a:r>
            <a:r>
              <a:rPr lang="en-GB" sz="2400" dirty="0">
                <a:solidFill>
                  <a:schemeClr val="tx1">
                    <a:lumMod val="65000"/>
                    <a:lumOff val="35000"/>
                  </a:schemeClr>
                </a:solidFill>
                <a:latin typeface="Lato" panose="020F0502020204030203" pitchFamily="34" charset="0"/>
              </a:rPr>
              <a:t>project manager</a:t>
            </a:r>
          </a:p>
          <a:p>
            <a:pPr marL="0" indent="0">
              <a:buClr>
                <a:srgbClr val="FBBB10"/>
              </a:buClr>
              <a:buNone/>
            </a:pPr>
            <a:r>
              <a:rPr lang="en-GB" b="1" dirty="0">
                <a:solidFill>
                  <a:srgbClr val="FBBB10"/>
                </a:solidFill>
                <a:effectLst>
                  <a:outerShdw blurRad="50800" dist="38100" dir="18900000" algn="bl" rotWithShape="0">
                    <a:prstClr val="black">
                      <a:alpha val="40000"/>
                    </a:prstClr>
                  </a:outerShdw>
                </a:effectLst>
                <a:latin typeface="Merriweather Black" panose="00000A00000000000000" pitchFamily="2" charset="0"/>
              </a:rPr>
              <a:t>1</a:t>
            </a:r>
            <a:r>
              <a:rPr lang="en-GB" sz="2400" dirty="0">
                <a:solidFill>
                  <a:schemeClr val="bg1"/>
                </a:solidFill>
                <a:latin typeface="Lato" panose="020F0502020204030203" pitchFamily="34" charset="0"/>
              </a:rPr>
              <a:t> </a:t>
            </a:r>
            <a:r>
              <a:rPr lang="en-GB" sz="2400" dirty="0">
                <a:solidFill>
                  <a:schemeClr val="tx1">
                    <a:lumMod val="65000"/>
                    <a:lumOff val="35000"/>
                  </a:schemeClr>
                </a:solidFill>
                <a:latin typeface="Lato" panose="020F0502020204030203" pitchFamily="34" charset="0"/>
              </a:rPr>
              <a:t>design team</a:t>
            </a:r>
          </a:p>
          <a:p>
            <a:pPr marL="0" indent="0">
              <a:buClr>
                <a:srgbClr val="FBBB10"/>
              </a:buClr>
              <a:buNone/>
            </a:pPr>
            <a:r>
              <a:rPr lang="en-GB" b="1" dirty="0">
                <a:solidFill>
                  <a:srgbClr val="FBBB10"/>
                </a:solidFill>
                <a:effectLst>
                  <a:outerShdw blurRad="50800" dist="38100" dir="18900000" algn="bl" rotWithShape="0">
                    <a:prstClr val="black">
                      <a:alpha val="40000"/>
                    </a:prstClr>
                  </a:outerShdw>
                </a:effectLst>
                <a:latin typeface="Merriweather Black" panose="00000A00000000000000" pitchFamily="2" charset="0"/>
              </a:rPr>
              <a:t>3</a:t>
            </a:r>
            <a:r>
              <a:rPr lang="en-GB" sz="2400" dirty="0">
                <a:solidFill>
                  <a:schemeClr val="bg1"/>
                </a:solidFill>
                <a:latin typeface="Lato" panose="020F0502020204030203" pitchFamily="34" charset="0"/>
              </a:rPr>
              <a:t> </a:t>
            </a:r>
            <a:r>
              <a:rPr lang="en-GB" sz="2400" dirty="0">
                <a:solidFill>
                  <a:schemeClr val="tx1">
                    <a:lumMod val="65000"/>
                    <a:lumOff val="35000"/>
                  </a:schemeClr>
                </a:solidFill>
                <a:latin typeface="Lato" panose="020F0502020204030203" pitchFamily="34" charset="0"/>
              </a:rPr>
              <a:t>phases</a:t>
            </a:r>
          </a:p>
          <a:p>
            <a:pPr marL="0" indent="0">
              <a:buClr>
                <a:srgbClr val="FBBB10"/>
              </a:buClr>
              <a:buNone/>
            </a:pPr>
            <a:r>
              <a:rPr lang="en-GB" b="1" dirty="0">
                <a:solidFill>
                  <a:srgbClr val="FBBB10"/>
                </a:solidFill>
                <a:effectLst>
                  <a:outerShdw blurRad="50800" dist="38100" dir="18900000" algn="bl" rotWithShape="0">
                    <a:prstClr val="black">
                      <a:alpha val="40000"/>
                    </a:prstClr>
                  </a:outerShdw>
                </a:effectLst>
                <a:latin typeface="Merriweather Black" panose="00000A00000000000000" pitchFamily="2" charset="0"/>
              </a:rPr>
              <a:t>16</a:t>
            </a:r>
            <a:r>
              <a:rPr lang="en-GB" sz="2400" dirty="0">
                <a:solidFill>
                  <a:schemeClr val="bg1"/>
                </a:solidFill>
                <a:latin typeface="Lato" panose="020F0502020204030203" pitchFamily="34" charset="0"/>
              </a:rPr>
              <a:t> </a:t>
            </a:r>
            <a:r>
              <a:rPr lang="en-GB" sz="2400" dirty="0">
                <a:solidFill>
                  <a:schemeClr val="tx1">
                    <a:lumMod val="65000"/>
                    <a:lumOff val="35000"/>
                  </a:schemeClr>
                </a:solidFill>
                <a:latin typeface="Lato" panose="020F0502020204030203" pitchFamily="34" charset="0"/>
              </a:rPr>
              <a:t>events</a:t>
            </a:r>
          </a:p>
          <a:p>
            <a:pPr marL="0" indent="0">
              <a:buClr>
                <a:srgbClr val="FBBB10"/>
              </a:buClr>
              <a:buNone/>
            </a:pPr>
            <a:r>
              <a:rPr lang="en-GB" b="1" dirty="0">
                <a:solidFill>
                  <a:srgbClr val="FBBB10"/>
                </a:solidFill>
                <a:effectLst>
                  <a:outerShdw blurRad="50800" dist="38100" dir="18900000" algn="bl" rotWithShape="0">
                    <a:prstClr val="black">
                      <a:alpha val="40000"/>
                    </a:prstClr>
                  </a:outerShdw>
                </a:effectLst>
                <a:latin typeface="Merriweather Black" panose="00000A00000000000000" pitchFamily="2" charset="0"/>
              </a:rPr>
              <a:t>400</a:t>
            </a:r>
            <a:r>
              <a:rPr lang="en-GB" sz="2400" dirty="0">
                <a:solidFill>
                  <a:schemeClr val="bg1"/>
                </a:solidFill>
                <a:latin typeface="Lato" panose="020F0502020204030203" pitchFamily="34" charset="0"/>
              </a:rPr>
              <a:t> </a:t>
            </a:r>
            <a:r>
              <a:rPr lang="en-GB" sz="2400" dirty="0">
                <a:solidFill>
                  <a:schemeClr val="tx1">
                    <a:lumMod val="65000"/>
                    <a:lumOff val="35000"/>
                  </a:schemeClr>
                </a:solidFill>
                <a:latin typeface="Lato" panose="020F0502020204030203" pitchFamily="34" charset="0"/>
              </a:rPr>
              <a:t>strong Community of Practice</a:t>
            </a:r>
          </a:p>
          <a:p>
            <a:pPr marL="0" indent="0">
              <a:buClr>
                <a:srgbClr val="FBBB10"/>
              </a:buClr>
              <a:buNone/>
            </a:pPr>
            <a:r>
              <a:rPr lang="en-GB" b="1" dirty="0">
                <a:solidFill>
                  <a:srgbClr val="FBBB10"/>
                </a:solidFill>
                <a:effectLst>
                  <a:outerShdw blurRad="50800" dist="38100" dir="18900000" algn="bl" rotWithShape="0">
                    <a:prstClr val="black">
                      <a:alpha val="40000"/>
                    </a:prstClr>
                  </a:outerShdw>
                </a:effectLst>
                <a:latin typeface="Merriweather Black" panose="00000A00000000000000" pitchFamily="2" charset="0"/>
              </a:rPr>
              <a:t>8</a:t>
            </a:r>
            <a:r>
              <a:rPr lang="en-GB" sz="2400" dirty="0">
                <a:solidFill>
                  <a:schemeClr val="bg1"/>
                </a:solidFill>
                <a:latin typeface="Lato" panose="020F0502020204030203" pitchFamily="34" charset="0"/>
              </a:rPr>
              <a:t> </a:t>
            </a:r>
            <a:r>
              <a:rPr lang="en-GB" sz="2400" dirty="0">
                <a:solidFill>
                  <a:schemeClr val="tx1">
                    <a:lumMod val="65000"/>
                    <a:lumOff val="35000"/>
                  </a:schemeClr>
                </a:solidFill>
                <a:latin typeface="Lato" panose="020F0502020204030203" pitchFamily="34" charset="0"/>
              </a:rPr>
              <a:t>strong Advisory Board</a:t>
            </a:r>
          </a:p>
          <a:p>
            <a:pPr marL="0" indent="0">
              <a:buClr>
                <a:srgbClr val="FBBB10"/>
              </a:buClr>
              <a:buNone/>
            </a:pPr>
            <a:endParaRPr lang="en-GB" sz="2400" b="1" dirty="0">
              <a:solidFill>
                <a:schemeClr val="bg1"/>
              </a:solidFill>
              <a:latin typeface="Lato" panose="020F0502020204030203" pitchFamily="34" charset="0"/>
            </a:endParaRPr>
          </a:p>
          <a:p>
            <a:pPr marL="0" indent="0">
              <a:buFont typeface="Arial" panose="020B0604020202020204" pitchFamily="34" charset="0"/>
              <a:buNone/>
            </a:pPr>
            <a:endParaRPr lang="en-GB" sz="3600" b="1" dirty="0">
              <a:solidFill>
                <a:schemeClr val="bg1"/>
              </a:solidFill>
              <a:latin typeface="Lato" panose="020F0502020204030203" pitchFamily="34" charset="0"/>
            </a:endParaRPr>
          </a:p>
          <a:p>
            <a:pPr marL="0" indent="0">
              <a:buFont typeface="Arial" panose="020B0604020202020204" pitchFamily="34" charset="0"/>
              <a:buNone/>
            </a:pPr>
            <a:endParaRPr lang="en-GB" sz="2400" dirty="0">
              <a:solidFill>
                <a:schemeClr val="bg1"/>
              </a:solidFill>
              <a:latin typeface="Lato" panose="020F0502020204030203" pitchFamily="34" charset="0"/>
            </a:endParaRPr>
          </a:p>
        </p:txBody>
      </p:sp>
      <p:sp>
        <p:nvSpPr>
          <p:cNvPr id="7" name="Freeform 6"/>
          <p:cNvSpPr/>
          <p:nvPr/>
        </p:nvSpPr>
        <p:spPr>
          <a:xfrm>
            <a:off x="5596126" y="2842218"/>
            <a:ext cx="5956352" cy="1015663"/>
          </a:xfrm>
          <a:custGeom>
            <a:avLst/>
            <a:gdLst>
              <a:gd name="connsiteX0" fmla="*/ 574272 w 4670784"/>
              <a:gd name="connsiteY0" fmla="*/ 12192 h 804672"/>
              <a:gd name="connsiteX1" fmla="*/ 440160 w 4670784"/>
              <a:gd name="connsiteY1" fmla="*/ 24384 h 804672"/>
              <a:gd name="connsiteX2" fmla="*/ 342624 w 4670784"/>
              <a:gd name="connsiteY2" fmla="*/ 48768 h 804672"/>
              <a:gd name="connsiteX3" fmla="*/ 293856 w 4670784"/>
              <a:gd name="connsiteY3" fmla="*/ 60960 h 804672"/>
              <a:gd name="connsiteX4" fmla="*/ 281664 w 4670784"/>
              <a:gd name="connsiteY4" fmla="*/ 109728 h 804672"/>
              <a:gd name="connsiteX5" fmla="*/ 318240 w 4670784"/>
              <a:gd name="connsiteY5" fmla="*/ 207264 h 804672"/>
              <a:gd name="connsiteX6" fmla="*/ 354816 w 4670784"/>
              <a:gd name="connsiteY6" fmla="*/ 231648 h 804672"/>
              <a:gd name="connsiteX7" fmla="*/ 281664 w 4670784"/>
              <a:gd name="connsiteY7" fmla="*/ 316992 h 804672"/>
              <a:gd name="connsiteX8" fmla="*/ 232896 w 4670784"/>
              <a:gd name="connsiteY8" fmla="*/ 329184 h 804672"/>
              <a:gd name="connsiteX9" fmla="*/ 159744 w 4670784"/>
              <a:gd name="connsiteY9" fmla="*/ 353568 h 804672"/>
              <a:gd name="connsiteX10" fmla="*/ 123168 w 4670784"/>
              <a:gd name="connsiteY10" fmla="*/ 365760 h 804672"/>
              <a:gd name="connsiteX11" fmla="*/ 37824 w 4670784"/>
              <a:gd name="connsiteY11" fmla="*/ 414528 h 804672"/>
              <a:gd name="connsiteX12" fmla="*/ 1248 w 4670784"/>
              <a:gd name="connsiteY12" fmla="*/ 499872 h 804672"/>
              <a:gd name="connsiteX13" fmla="*/ 37824 w 4670784"/>
              <a:gd name="connsiteY13" fmla="*/ 536448 h 804672"/>
              <a:gd name="connsiteX14" fmla="*/ 74400 w 4670784"/>
              <a:gd name="connsiteY14" fmla="*/ 621792 h 804672"/>
              <a:gd name="connsiteX15" fmla="*/ 98784 w 4670784"/>
              <a:gd name="connsiteY15" fmla="*/ 658368 h 804672"/>
              <a:gd name="connsiteX16" fmla="*/ 110976 w 4670784"/>
              <a:gd name="connsiteY16" fmla="*/ 719328 h 804672"/>
              <a:gd name="connsiteX17" fmla="*/ 159744 w 4670784"/>
              <a:gd name="connsiteY17" fmla="*/ 755904 h 804672"/>
              <a:gd name="connsiteX18" fmla="*/ 330432 w 4670784"/>
              <a:gd name="connsiteY18" fmla="*/ 792480 h 804672"/>
              <a:gd name="connsiteX19" fmla="*/ 1281408 w 4670784"/>
              <a:gd name="connsiteY19" fmla="*/ 804672 h 804672"/>
              <a:gd name="connsiteX20" fmla="*/ 2561568 w 4670784"/>
              <a:gd name="connsiteY20" fmla="*/ 780288 h 804672"/>
              <a:gd name="connsiteX21" fmla="*/ 2634720 w 4670784"/>
              <a:gd name="connsiteY21" fmla="*/ 768096 h 804672"/>
              <a:gd name="connsiteX22" fmla="*/ 2927328 w 4670784"/>
              <a:gd name="connsiteY22" fmla="*/ 743712 h 804672"/>
              <a:gd name="connsiteX23" fmla="*/ 3073632 w 4670784"/>
              <a:gd name="connsiteY23" fmla="*/ 731520 h 804672"/>
              <a:gd name="connsiteX24" fmla="*/ 3171168 w 4670784"/>
              <a:gd name="connsiteY24" fmla="*/ 719328 h 804672"/>
              <a:gd name="connsiteX25" fmla="*/ 3549120 w 4670784"/>
              <a:gd name="connsiteY25" fmla="*/ 731520 h 804672"/>
              <a:gd name="connsiteX26" fmla="*/ 4085568 w 4670784"/>
              <a:gd name="connsiteY26" fmla="*/ 755904 h 804672"/>
              <a:gd name="connsiteX27" fmla="*/ 4585440 w 4670784"/>
              <a:gd name="connsiteY27" fmla="*/ 694944 h 804672"/>
              <a:gd name="connsiteX28" fmla="*/ 4597632 w 4670784"/>
              <a:gd name="connsiteY28" fmla="*/ 560832 h 804672"/>
              <a:gd name="connsiteX29" fmla="*/ 4634208 w 4670784"/>
              <a:gd name="connsiteY29" fmla="*/ 524256 h 804672"/>
              <a:gd name="connsiteX30" fmla="*/ 4646400 w 4670784"/>
              <a:gd name="connsiteY30" fmla="*/ 487680 h 804672"/>
              <a:gd name="connsiteX31" fmla="*/ 4658592 w 4670784"/>
              <a:gd name="connsiteY31" fmla="*/ 402336 h 804672"/>
              <a:gd name="connsiteX32" fmla="*/ 4670784 w 4670784"/>
              <a:gd name="connsiteY32" fmla="*/ 329184 h 804672"/>
              <a:gd name="connsiteX33" fmla="*/ 4658592 w 4670784"/>
              <a:gd name="connsiteY33" fmla="*/ 243840 h 804672"/>
              <a:gd name="connsiteX34" fmla="*/ 4646400 w 4670784"/>
              <a:gd name="connsiteY34" fmla="*/ 207264 h 804672"/>
              <a:gd name="connsiteX35" fmla="*/ 4609824 w 4670784"/>
              <a:gd name="connsiteY35" fmla="*/ 195072 h 804672"/>
              <a:gd name="connsiteX36" fmla="*/ 4573248 w 4670784"/>
              <a:gd name="connsiteY36" fmla="*/ 158496 h 804672"/>
              <a:gd name="connsiteX37" fmla="*/ 4256256 w 4670784"/>
              <a:gd name="connsiteY37" fmla="*/ 121920 h 804672"/>
              <a:gd name="connsiteX38" fmla="*/ 4000224 w 4670784"/>
              <a:gd name="connsiteY38" fmla="*/ 109728 h 804672"/>
              <a:gd name="connsiteX39" fmla="*/ 2732256 w 4670784"/>
              <a:gd name="connsiteY39" fmla="*/ 121920 h 804672"/>
              <a:gd name="connsiteX40" fmla="*/ 2634720 w 4670784"/>
              <a:gd name="connsiteY40" fmla="*/ 146304 h 804672"/>
              <a:gd name="connsiteX41" fmla="*/ 1403328 w 4670784"/>
              <a:gd name="connsiteY41" fmla="*/ 134112 h 804672"/>
              <a:gd name="connsiteX42" fmla="*/ 1305792 w 4670784"/>
              <a:gd name="connsiteY42" fmla="*/ 121920 h 804672"/>
              <a:gd name="connsiteX43" fmla="*/ 1183872 w 4670784"/>
              <a:gd name="connsiteY43" fmla="*/ 109728 h 804672"/>
              <a:gd name="connsiteX44" fmla="*/ 1147296 w 4670784"/>
              <a:gd name="connsiteY44" fmla="*/ 97536 h 804672"/>
              <a:gd name="connsiteX45" fmla="*/ 1098528 w 4670784"/>
              <a:gd name="connsiteY45" fmla="*/ 73152 h 804672"/>
              <a:gd name="connsiteX46" fmla="*/ 1037568 w 4670784"/>
              <a:gd name="connsiteY46" fmla="*/ 60960 h 804672"/>
              <a:gd name="connsiteX47" fmla="*/ 1000992 w 4670784"/>
              <a:gd name="connsiteY47" fmla="*/ 48768 h 804672"/>
              <a:gd name="connsiteX48" fmla="*/ 940032 w 4670784"/>
              <a:gd name="connsiteY48" fmla="*/ 36576 h 804672"/>
              <a:gd name="connsiteX49" fmla="*/ 866880 w 4670784"/>
              <a:gd name="connsiteY49" fmla="*/ 12192 h 804672"/>
              <a:gd name="connsiteX50" fmla="*/ 818112 w 4670784"/>
              <a:gd name="connsiteY50" fmla="*/ 0 h 804672"/>
              <a:gd name="connsiteX51" fmla="*/ 574272 w 4670784"/>
              <a:gd name="connsiteY51" fmla="*/ 12192 h 804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670784" h="804672">
                <a:moveTo>
                  <a:pt x="574272" y="12192"/>
                </a:moveTo>
                <a:cubicBezTo>
                  <a:pt x="529568" y="16256"/>
                  <a:pt x="484499" y="17383"/>
                  <a:pt x="440160" y="24384"/>
                </a:cubicBezTo>
                <a:cubicBezTo>
                  <a:pt x="407057" y="29611"/>
                  <a:pt x="375136" y="40640"/>
                  <a:pt x="342624" y="48768"/>
                </a:cubicBezTo>
                <a:lnTo>
                  <a:pt x="293856" y="60960"/>
                </a:lnTo>
                <a:cubicBezTo>
                  <a:pt x="289792" y="77216"/>
                  <a:pt x="281664" y="92972"/>
                  <a:pt x="281664" y="109728"/>
                </a:cubicBezTo>
                <a:cubicBezTo>
                  <a:pt x="281664" y="144621"/>
                  <a:pt x="293014" y="182038"/>
                  <a:pt x="318240" y="207264"/>
                </a:cubicBezTo>
                <a:cubicBezTo>
                  <a:pt x="328601" y="217625"/>
                  <a:pt x="342624" y="223520"/>
                  <a:pt x="354816" y="231648"/>
                </a:cubicBezTo>
                <a:cubicBezTo>
                  <a:pt x="333832" y="263125"/>
                  <a:pt x="315452" y="295874"/>
                  <a:pt x="281664" y="316992"/>
                </a:cubicBezTo>
                <a:cubicBezTo>
                  <a:pt x="267455" y="325873"/>
                  <a:pt x="248946" y="324369"/>
                  <a:pt x="232896" y="329184"/>
                </a:cubicBezTo>
                <a:cubicBezTo>
                  <a:pt x="208277" y="336570"/>
                  <a:pt x="184128" y="345440"/>
                  <a:pt x="159744" y="353568"/>
                </a:cubicBezTo>
                <a:cubicBezTo>
                  <a:pt x="147552" y="357632"/>
                  <a:pt x="133861" y="358631"/>
                  <a:pt x="123168" y="365760"/>
                </a:cubicBezTo>
                <a:cubicBezTo>
                  <a:pt x="71470" y="400226"/>
                  <a:pt x="99698" y="383591"/>
                  <a:pt x="37824" y="414528"/>
                </a:cubicBezTo>
                <a:cubicBezTo>
                  <a:pt x="24799" y="434065"/>
                  <a:pt x="-6625" y="472317"/>
                  <a:pt x="1248" y="499872"/>
                </a:cubicBezTo>
                <a:cubicBezTo>
                  <a:pt x="5985" y="516451"/>
                  <a:pt x="27802" y="522418"/>
                  <a:pt x="37824" y="536448"/>
                </a:cubicBezTo>
                <a:cubicBezTo>
                  <a:pt x="80107" y="595645"/>
                  <a:pt x="47868" y="568728"/>
                  <a:pt x="74400" y="621792"/>
                </a:cubicBezTo>
                <a:cubicBezTo>
                  <a:pt x="80953" y="634898"/>
                  <a:pt x="90656" y="646176"/>
                  <a:pt x="98784" y="658368"/>
                </a:cubicBezTo>
                <a:cubicBezTo>
                  <a:pt x="102848" y="678688"/>
                  <a:pt x="99993" y="701755"/>
                  <a:pt x="110976" y="719328"/>
                </a:cubicBezTo>
                <a:cubicBezTo>
                  <a:pt x="121746" y="736559"/>
                  <a:pt x="141569" y="746817"/>
                  <a:pt x="159744" y="755904"/>
                </a:cubicBezTo>
                <a:cubicBezTo>
                  <a:pt x="206941" y="779502"/>
                  <a:pt x="280102" y="791310"/>
                  <a:pt x="330432" y="792480"/>
                </a:cubicBezTo>
                <a:cubicBezTo>
                  <a:pt x="647364" y="799851"/>
                  <a:pt x="964416" y="800608"/>
                  <a:pt x="1281408" y="804672"/>
                </a:cubicBezTo>
                <a:lnTo>
                  <a:pt x="2561568" y="780288"/>
                </a:lnTo>
                <a:cubicBezTo>
                  <a:pt x="2586264" y="779190"/>
                  <a:pt x="2610122" y="770556"/>
                  <a:pt x="2634720" y="768096"/>
                </a:cubicBezTo>
                <a:cubicBezTo>
                  <a:pt x="2732108" y="758357"/>
                  <a:pt x="2829792" y="751840"/>
                  <a:pt x="2927328" y="743712"/>
                </a:cubicBezTo>
                <a:cubicBezTo>
                  <a:pt x="2976096" y="739648"/>
                  <a:pt x="3025073" y="737590"/>
                  <a:pt x="3073632" y="731520"/>
                </a:cubicBezTo>
                <a:lnTo>
                  <a:pt x="3171168" y="719328"/>
                </a:lnTo>
                <a:lnTo>
                  <a:pt x="3549120" y="731520"/>
                </a:lnTo>
                <a:lnTo>
                  <a:pt x="4085568" y="755904"/>
                </a:lnTo>
                <a:cubicBezTo>
                  <a:pt x="4122040" y="754080"/>
                  <a:pt x="4558418" y="884099"/>
                  <a:pt x="4585440" y="694944"/>
                </a:cubicBezTo>
                <a:cubicBezTo>
                  <a:pt x="4591788" y="650507"/>
                  <a:pt x="4585300" y="603993"/>
                  <a:pt x="4597632" y="560832"/>
                </a:cubicBezTo>
                <a:cubicBezTo>
                  <a:pt x="4602369" y="544253"/>
                  <a:pt x="4622016" y="536448"/>
                  <a:pt x="4634208" y="524256"/>
                </a:cubicBezTo>
                <a:cubicBezTo>
                  <a:pt x="4638272" y="512064"/>
                  <a:pt x="4643880" y="500282"/>
                  <a:pt x="4646400" y="487680"/>
                </a:cubicBezTo>
                <a:cubicBezTo>
                  <a:pt x="4652036" y="459501"/>
                  <a:pt x="4654222" y="430739"/>
                  <a:pt x="4658592" y="402336"/>
                </a:cubicBezTo>
                <a:cubicBezTo>
                  <a:pt x="4662351" y="377903"/>
                  <a:pt x="4666720" y="353568"/>
                  <a:pt x="4670784" y="329184"/>
                </a:cubicBezTo>
                <a:cubicBezTo>
                  <a:pt x="4666720" y="300736"/>
                  <a:pt x="4664228" y="272019"/>
                  <a:pt x="4658592" y="243840"/>
                </a:cubicBezTo>
                <a:cubicBezTo>
                  <a:pt x="4656072" y="231238"/>
                  <a:pt x="4655487" y="216351"/>
                  <a:pt x="4646400" y="207264"/>
                </a:cubicBezTo>
                <a:cubicBezTo>
                  <a:pt x="4637313" y="198177"/>
                  <a:pt x="4622016" y="199136"/>
                  <a:pt x="4609824" y="195072"/>
                </a:cubicBezTo>
                <a:cubicBezTo>
                  <a:pt x="4597632" y="182880"/>
                  <a:pt x="4589341" y="164686"/>
                  <a:pt x="4573248" y="158496"/>
                </a:cubicBezTo>
                <a:cubicBezTo>
                  <a:pt x="4495056" y="128422"/>
                  <a:pt x="4323525" y="125556"/>
                  <a:pt x="4256256" y="121920"/>
                </a:cubicBezTo>
                <a:lnTo>
                  <a:pt x="4000224" y="109728"/>
                </a:lnTo>
                <a:lnTo>
                  <a:pt x="2732256" y="121920"/>
                </a:lnTo>
                <a:cubicBezTo>
                  <a:pt x="2698755" y="122817"/>
                  <a:pt x="2634720" y="146304"/>
                  <a:pt x="2634720" y="146304"/>
                </a:cubicBezTo>
                <a:lnTo>
                  <a:pt x="1403328" y="134112"/>
                </a:lnTo>
                <a:cubicBezTo>
                  <a:pt x="1370568" y="133511"/>
                  <a:pt x="1338357" y="125538"/>
                  <a:pt x="1305792" y="121920"/>
                </a:cubicBezTo>
                <a:cubicBezTo>
                  <a:pt x="1265199" y="117410"/>
                  <a:pt x="1224512" y="113792"/>
                  <a:pt x="1183872" y="109728"/>
                </a:cubicBezTo>
                <a:cubicBezTo>
                  <a:pt x="1171680" y="105664"/>
                  <a:pt x="1159108" y="102598"/>
                  <a:pt x="1147296" y="97536"/>
                </a:cubicBezTo>
                <a:cubicBezTo>
                  <a:pt x="1130591" y="90377"/>
                  <a:pt x="1115770" y="78899"/>
                  <a:pt x="1098528" y="73152"/>
                </a:cubicBezTo>
                <a:cubicBezTo>
                  <a:pt x="1078869" y="66599"/>
                  <a:pt x="1057672" y="65986"/>
                  <a:pt x="1037568" y="60960"/>
                </a:cubicBezTo>
                <a:cubicBezTo>
                  <a:pt x="1025100" y="57843"/>
                  <a:pt x="1013460" y="51885"/>
                  <a:pt x="1000992" y="48768"/>
                </a:cubicBezTo>
                <a:cubicBezTo>
                  <a:pt x="980888" y="43742"/>
                  <a:pt x="960024" y="42028"/>
                  <a:pt x="940032" y="36576"/>
                </a:cubicBezTo>
                <a:cubicBezTo>
                  <a:pt x="915235" y="29813"/>
                  <a:pt x="891816" y="18426"/>
                  <a:pt x="866880" y="12192"/>
                </a:cubicBezTo>
                <a:lnTo>
                  <a:pt x="818112" y="0"/>
                </a:lnTo>
                <a:lnTo>
                  <a:pt x="574272" y="12192"/>
                </a:lnTo>
                <a:close/>
              </a:path>
            </a:pathLst>
          </a:custGeom>
          <a:solidFill>
            <a:srgbClr val="FFFF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5910136" y="2842218"/>
            <a:ext cx="5819222" cy="1015663"/>
          </a:xfrm>
          <a:prstGeom prst="rect">
            <a:avLst/>
          </a:prstGeom>
        </p:spPr>
        <p:txBody>
          <a:bodyPr wrap="none">
            <a:spAutoFit/>
          </a:bodyPr>
          <a:lstStyle/>
          <a:p>
            <a:r>
              <a:rPr lang="en-GB" sz="6000" b="1" dirty="0">
                <a:solidFill>
                  <a:srgbClr val="E62D28"/>
                </a:solidFill>
                <a:latin typeface="Lato" panose="020F0502020204030203" pitchFamily="34" charset="0"/>
              </a:rPr>
              <a:t>1 BIG question…</a:t>
            </a:r>
          </a:p>
        </p:txBody>
      </p:sp>
    </p:spTree>
    <p:extLst>
      <p:ext uri="{BB962C8B-B14F-4D97-AF65-F5344CB8AC3E}">
        <p14:creationId xmlns:p14="http://schemas.microsoft.com/office/powerpoint/2010/main" val="3758452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3761" y="1130681"/>
            <a:ext cx="10515600" cy="4351338"/>
          </a:xfrm>
        </p:spPr>
        <p:txBody>
          <a:bodyPr>
            <a:normAutofit/>
          </a:bodyPr>
          <a:lstStyle/>
          <a:p>
            <a:pPr marL="0" lvl="0" indent="0" algn="ctr">
              <a:buNone/>
            </a:pPr>
            <a:endParaRPr lang="en-GB" sz="4800" dirty="0">
              <a:latin typeface="Century Gothic" panose="020B0502020202020204" pitchFamily="34" charset="0"/>
            </a:endParaRPr>
          </a:p>
          <a:p>
            <a:pPr marL="0" lvl="0" indent="0" algn="ctr">
              <a:buNone/>
            </a:pPr>
            <a:r>
              <a:rPr lang="en-GB" sz="4800" b="1" dirty="0">
                <a:solidFill>
                  <a:schemeClr val="tx1">
                    <a:lumMod val="65000"/>
                    <a:lumOff val="35000"/>
                  </a:schemeClr>
                </a:solidFill>
                <a:latin typeface="Lato" panose="020F0502020204030203" pitchFamily="34" charset="0"/>
              </a:rPr>
              <a:t>“</a:t>
            </a:r>
            <a:r>
              <a:rPr lang="en-GB" sz="4800" dirty="0">
                <a:solidFill>
                  <a:schemeClr val="tx1">
                    <a:lumMod val="65000"/>
                    <a:lumOff val="35000"/>
                  </a:schemeClr>
                </a:solidFill>
                <a:latin typeface="Lato" panose="020F0502020204030203" pitchFamily="34" charset="0"/>
              </a:rPr>
              <a:t>What can we learn about how </a:t>
            </a:r>
          </a:p>
          <a:p>
            <a:pPr marL="0" lvl="0" indent="0" algn="ctr">
              <a:buNone/>
            </a:pPr>
            <a:r>
              <a:rPr lang="en-GB" sz="4800" dirty="0">
                <a:solidFill>
                  <a:schemeClr val="tx1">
                    <a:lumMod val="65000"/>
                    <a:lumOff val="35000"/>
                  </a:schemeClr>
                </a:solidFill>
                <a:latin typeface="Lato" panose="020F0502020204030203" pitchFamily="34" charset="0"/>
              </a:rPr>
              <a:t>social change is happening today </a:t>
            </a:r>
          </a:p>
          <a:p>
            <a:pPr marL="0" lvl="0" indent="0" algn="ctr">
              <a:buNone/>
            </a:pPr>
            <a:r>
              <a:rPr lang="en-GB" sz="4800" dirty="0">
                <a:solidFill>
                  <a:schemeClr val="tx1">
                    <a:lumMod val="65000"/>
                    <a:lumOff val="35000"/>
                  </a:schemeClr>
                </a:solidFill>
                <a:latin typeface="Lato" panose="020F0502020204030203" pitchFamily="34" charset="0"/>
              </a:rPr>
              <a:t>that can </a:t>
            </a:r>
            <a:r>
              <a:rPr lang="en-GB" sz="4800" b="1" dirty="0">
                <a:solidFill>
                  <a:srgbClr val="FF0000"/>
                </a:solidFill>
                <a:effectLst>
                  <a:outerShdw blurRad="50800" dist="38100" dir="18900000" algn="bl" rotWithShape="0">
                    <a:srgbClr val="FBBB10">
                      <a:alpha val="57000"/>
                    </a:srgbClr>
                  </a:outerShdw>
                </a:effectLst>
                <a:latin typeface="Lato" panose="020F0502020204030203" pitchFamily="34" charset="0"/>
              </a:rPr>
              <a:t>strengthen</a:t>
            </a:r>
            <a:r>
              <a:rPr lang="en-GB" sz="4800" dirty="0">
                <a:latin typeface="Lato" panose="020F0502020204030203" pitchFamily="34" charset="0"/>
              </a:rPr>
              <a:t> </a:t>
            </a:r>
            <a:r>
              <a:rPr lang="en-GB" sz="4800" dirty="0">
                <a:solidFill>
                  <a:schemeClr val="tx1">
                    <a:lumMod val="65000"/>
                    <a:lumOff val="35000"/>
                  </a:schemeClr>
                </a:solidFill>
                <a:latin typeface="Lato" panose="020F0502020204030203" pitchFamily="34" charset="0"/>
              </a:rPr>
              <a:t>civil society’s </a:t>
            </a:r>
          </a:p>
          <a:p>
            <a:pPr marL="0" lvl="0" indent="0" algn="ctr">
              <a:buNone/>
            </a:pPr>
            <a:r>
              <a:rPr lang="en-GB" sz="4800" dirty="0">
                <a:solidFill>
                  <a:schemeClr val="tx1">
                    <a:lumMod val="65000"/>
                    <a:lumOff val="35000"/>
                  </a:schemeClr>
                </a:solidFill>
                <a:latin typeface="Lato" panose="020F0502020204030203" pitchFamily="34" charset="0"/>
              </a:rPr>
              <a:t>future efforts?</a:t>
            </a:r>
            <a:r>
              <a:rPr lang="en-GB" sz="4800" b="1" dirty="0">
                <a:solidFill>
                  <a:schemeClr val="tx1">
                    <a:lumMod val="65000"/>
                    <a:lumOff val="35000"/>
                  </a:schemeClr>
                </a:solidFill>
                <a:latin typeface="Lato" panose="020F0502020204030203" pitchFamily="34" charset="0"/>
              </a:rPr>
              <a:t>”</a:t>
            </a:r>
          </a:p>
        </p:txBody>
      </p:sp>
      <p:cxnSp>
        <p:nvCxnSpPr>
          <p:cNvPr id="7" name="Straight Connector 6"/>
          <p:cNvCxnSpPr/>
          <p:nvPr/>
        </p:nvCxnSpPr>
        <p:spPr>
          <a:xfrm>
            <a:off x="2075049" y="1572768"/>
            <a:ext cx="7876032" cy="0"/>
          </a:xfrm>
          <a:prstGeom prst="line">
            <a:avLst/>
          </a:prstGeom>
          <a:ln w="19050">
            <a:solidFill>
              <a:srgbClr val="FBBB1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075049" y="5236464"/>
            <a:ext cx="7876032" cy="0"/>
          </a:xfrm>
          <a:prstGeom prst="line">
            <a:avLst/>
          </a:prstGeom>
          <a:ln w="19050">
            <a:solidFill>
              <a:srgbClr val="FBBB1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8059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056" y="2230501"/>
            <a:ext cx="10878312" cy="1183259"/>
          </a:xfrm>
          <a:solidFill>
            <a:srgbClr val="E62D28"/>
          </a:solidFill>
          <a:ln>
            <a:noFill/>
          </a:ln>
        </p:spPr>
        <p:txBody>
          <a:bodyPr vert="horz" lIns="91440" tIns="45720" rIns="91440" bIns="45720" rtlCol="0" anchor="ctr">
            <a:noAutofit/>
          </a:bodyPr>
          <a:lstStyle/>
          <a:p>
            <a:r>
              <a:rPr lang="en-GB" sz="6000" dirty="0">
                <a:solidFill>
                  <a:schemeClr val="bg1"/>
                </a:solidFill>
                <a:latin typeface="Merriweather" panose="00000500000000000000" pitchFamily="2" charset="0"/>
              </a:rPr>
              <a:t>How is civil society involved</a:t>
            </a:r>
          </a:p>
        </p:txBody>
      </p:sp>
      <p:sp>
        <p:nvSpPr>
          <p:cNvPr id="4" name="Rectangle 3"/>
          <p:cNvSpPr/>
          <p:nvPr/>
        </p:nvSpPr>
        <p:spPr>
          <a:xfrm>
            <a:off x="448056" y="3585710"/>
            <a:ext cx="6568761" cy="1072917"/>
          </a:xfrm>
          <a:prstGeom prst="rect">
            <a:avLst/>
          </a:prstGeom>
          <a:solidFill>
            <a:srgbClr val="E62D28"/>
          </a:solidFill>
          <a:ln>
            <a:noFill/>
          </a:ln>
        </p:spPr>
        <p:txBody>
          <a:bodyPr vert="horz" lIns="91440" tIns="45720" rIns="91440" bIns="45720" rtlCol="0" anchor="ctr">
            <a:noAutofit/>
          </a:bodyPr>
          <a:lstStyle/>
          <a:p>
            <a:pPr>
              <a:lnSpc>
                <a:spcPct val="90000"/>
              </a:lnSpc>
              <a:spcBef>
                <a:spcPct val="0"/>
              </a:spcBef>
            </a:pPr>
            <a:r>
              <a:rPr lang="en-GB" sz="6000" dirty="0">
                <a:solidFill>
                  <a:schemeClr val="bg1"/>
                </a:solidFill>
                <a:latin typeface="Merriweather" panose="00000500000000000000" pitchFamily="2" charset="0"/>
                <a:ea typeface="+mj-ea"/>
                <a:cs typeface="+mj-cs"/>
              </a:rPr>
              <a:t>in social change?</a:t>
            </a:r>
          </a:p>
        </p:txBody>
      </p:sp>
      <p:sp>
        <p:nvSpPr>
          <p:cNvPr id="3" name="Freeform 2"/>
          <p:cNvSpPr/>
          <p:nvPr/>
        </p:nvSpPr>
        <p:spPr>
          <a:xfrm>
            <a:off x="3107712" y="2292727"/>
            <a:ext cx="4670784" cy="804672"/>
          </a:xfrm>
          <a:custGeom>
            <a:avLst/>
            <a:gdLst>
              <a:gd name="connsiteX0" fmla="*/ 574272 w 4670784"/>
              <a:gd name="connsiteY0" fmla="*/ 12192 h 804672"/>
              <a:gd name="connsiteX1" fmla="*/ 440160 w 4670784"/>
              <a:gd name="connsiteY1" fmla="*/ 24384 h 804672"/>
              <a:gd name="connsiteX2" fmla="*/ 342624 w 4670784"/>
              <a:gd name="connsiteY2" fmla="*/ 48768 h 804672"/>
              <a:gd name="connsiteX3" fmla="*/ 293856 w 4670784"/>
              <a:gd name="connsiteY3" fmla="*/ 60960 h 804672"/>
              <a:gd name="connsiteX4" fmla="*/ 281664 w 4670784"/>
              <a:gd name="connsiteY4" fmla="*/ 109728 h 804672"/>
              <a:gd name="connsiteX5" fmla="*/ 318240 w 4670784"/>
              <a:gd name="connsiteY5" fmla="*/ 207264 h 804672"/>
              <a:gd name="connsiteX6" fmla="*/ 354816 w 4670784"/>
              <a:gd name="connsiteY6" fmla="*/ 231648 h 804672"/>
              <a:gd name="connsiteX7" fmla="*/ 281664 w 4670784"/>
              <a:gd name="connsiteY7" fmla="*/ 316992 h 804672"/>
              <a:gd name="connsiteX8" fmla="*/ 232896 w 4670784"/>
              <a:gd name="connsiteY8" fmla="*/ 329184 h 804672"/>
              <a:gd name="connsiteX9" fmla="*/ 159744 w 4670784"/>
              <a:gd name="connsiteY9" fmla="*/ 353568 h 804672"/>
              <a:gd name="connsiteX10" fmla="*/ 123168 w 4670784"/>
              <a:gd name="connsiteY10" fmla="*/ 365760 h 804672"/>
              <a:gd name="connsiteX11" fmla="*/ 37824 w 4670784"/>
              <a:gd name="connsiteY11" fmla="*/ 414528 h 804672"/>
              <a:gd name="connsiteX12" fmla="*/ 1248 w 4670784"/>
              <a:gd name="connsiteY12" fmla="*/ 499872 h 804672"/>
              <a:gd name="connsiteX13" fmla="*/ 37824 w 4670784"/>
              <a:gd name="connsiteY13" fmla="*/ 536448 h 804672"/>
              <a:gd name="connsiteX14" fmla="*/ 74400 w 4670784"/>
              <a:gd name="connsiteY14" fmla="*/ 621792 h 804672"/>
              <a:gd name="connsiteX15" fmla="*/ 98784 w 4670784"/>
              <a:gd name="connsiteY15" fmla="*/ 658368 h 804672"/>
              <a:gd name="connsiteX16" fmla="*/ 110976 w 4670784"/>
              <a:gd name="connsiteY16" fmla="*/ 719328 h 804672"/>
              <a:gd name="connsiteX17" fmla="*/ 159744 w 4670784"/>
              <a:gd name="connsiteY17" fmla="*/ 755904 h 804672"/>
              <a:gd name="connsiteX18" fmla="*/ 330432 w 4670784"/>
              <a:gd name="connsiteY18" fmla="*/ 792480 h 804672"/>
              <a:gd name="connsiteX19" fmla="*/ 1281408 w 4670784"/>
              <a:gd name="connsiteY19" fmla="*/ 804672 h 804672"/>
              <a:gd name="connsiteX20" fmla="*/ 2561568 w 4670784"/>
              <a:gd name="connsiteY20" fmla="*/ 780288 h 804672"/>
              <a:gd name="connsiteX21" fmla="*/ 2634720 w 4670784"/>
              <a:gd name="connsiteY21" fmla="*/ 768096 h 804672"/>
              <a:gd name="connsiteX22" fmla="*/ 2927328 w 4670784"/>
              <a:gd name="connsiteY22" fmla="*/ 743712 h 804672"/>
              <a:gd name="connsiteX23" fmla="*/ 3073632 w 4670784"/>
              <a:gd name="connsiteY23" fmla="*/ 731520 h 804672"/>
              <a:gd name="connsiteX24" fmla="*/ 3171168 w 4670784"/>
              <a:gd name="connsiteY24" fmla="*/ 719328 h 804672"/>
              <a:gd name="connsiteX25" fmla="*/ 3549120 w 4670784"/>
              <a:gd name="connsiteY25" fmla="*/ 731520 h 804672"/>
              <a:gd name="connsiteX26" fmla="*/ 4085568 w 4670784"/>
              <a:gd name="connsiteY26" fmla="*/ 755904 h 804672"/>
              <a:gd name="connsiteX27" fmla="*/ 4585440 w 4670784"/>
              <a:gd name="connsiteY27" fmla="*/ 694944 h 804672"/>
              <a:gd name="connsiteX28" fmla="*/ 4597632 w 4670784"/>
              <a:gd name="connsiteY28" fmla="*/ 560832 h 804672"/>
              <a:gd name="connsiteX29" fmla="*/ 4634208 w 4670784"/>
              <a:gd name="connsiteY29" fmla="*/ 524256 h 804672"/>
              <a:gd name="connsiteX30" fmla="*/ 4646400 w 4670784"/>
              <a:gd name="connsiteY30" fmla="*/ 487680 h 804672"/>
              <a:gd name="connsiteX31" fmla="*/ 4658592 w 4670784"/>
              <a:gd name="connsiteY31" fmla="*/ 402336 h 804672"/>
              <a:gd name="connsiteX32" fmla="*/ 4670784 w 4670784"/>
              <a:gd name="connsiteY32" fmla="*/ 329184 h 804672"/>
              <a:gd name="connsiteX33" fmla="*/ 4658592 w 4670784"/>
              <a:gd name="connsiteY33" fmla="*/ 243840 h 804672"/>
              <a:gd name="connsiteX34" fmla="*/ 4646400 w 4670784"/>
              <a:gd name="connsiteY34" fmla="*/ 207264 h 804672"/>
              <a:gd name="connsiteX35" fmla="*/ 4609824 w 4670784"/>
              <a:gd name="connsiteY35" fmla="*/ 195072 h 804672"/>
              <a:gd name="connsiteX36" fmla="*/ 4573248 w 4670784"/>
              <a:gd name="connsiteY36" fmla="*/ 158496 h 804672"/>
              <a:gd name="connsiteX37" fmla="*/ 4256256 w 4670784"/>
              <a:gd name="connsiteY37" fmla="*/ 121920 h 804672"/>
              <a:gd name="connsiteX38" fmla="*/ 4000224 w 4670784"/>
              <a:gd name="connsiteY38" fmla="*/ 109728 h 804672"/>
              <a:gd name="connsiteX39" fmla="*/ 2732256 w 4670784"/>
              <a:gd name="connsiteY39" fmla="*/ 121920 h 804672"/>
              <a:gd name="connsiteX40" fmla="*/ 2634720 w 4670784"/>
              <a:gd name="connsiteY40" fmla="*/ 146304 h 804672"/>
              <a:gd name="connsiteX41" fmla="*/ 1403328 w 4670784"/>
              <a:gd name="connsiteY41" fmla="*/ 134112 h 804672"/>
              <a:gd name="connsiteX42" fmla="*/ 1305792 w 4670784"/>
              <a:gd name="connsiteY42" fmla="*/ 121920 h 804672"/>
              <a:gd name="connsiteX43" fmla="*/ 1183872 w 4670784"/>
              <a:gd name="connsiteY43" fmla="*/ 109728 h 804672"/>
              <a:gd name="connsiteX44" fmla="*/ 1147296 w 4670784"/>
              <a:gd name="connsiteY44" fmla="*/ 97536 h 804672"/>
              <a:gd name="connsiteX45" fmla="*/ 1098528 w 4670784"/>
              <a:gd name="connsiteY45" fmla="*/ 73152 h 804672"/>
              <a:gd name="connsiteX46" fmla="*/ 1037568 w 4670784"/>
              <a:gd name="connsiteY46" fmla="*/ 60960 h 804672"/>
              <a:gd name="connsiteX47" fmla="*/ 1000992 w 4670784"/>
              <a:gd name="connsiteY47" fmla="*/ 48768 h 804672"/>
              <a:gd name="connsiteX48" fmla="*/ 940032 w 4670784"/>
              <a:gd name="connsiteY48" fmla="*/ 36576 h 804672"/>
              <a:gd name="connsiteX49" fmla="*/ 866880 w 4670784"/>
              <a:gd name="connsiteY49" fmla="*/ 12192 h 804672"/>
              <a:gd name="connsiteX50" fmla="*/ 818112 w 4670784"/>
              <a:gd name="connsiteY50" fmla="*/ 0 h 804672"/>
              <a:gd name="connsiteX51" fmla="*/ 574272 w 4670784"/>
              <a:gd name="connsiteY51" fmla="*/ 12192 h 804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670784" h="804672">
                <a:moveTo>
                  <a:pt x="574272" y="12192"/>
                </a:moveTo>
                <a:cubicBezTo>
                  <a:pt x="529568" y="16256"/>
                  <a:pt x="484499" y="17383"/>
                  <a:pt x="440160" y="24384"/>
                </a:cubicBezTo>
                <a:cubicBezTo>
                  <a:pt x="407057" y="29611"/>
                  <a:pt x="375136" y="40640"/>
                  <a:pt x="342624" y="48768"/>
                </a:cubicBezTo>
                <a:lnTo>
                  <a:pt x="293856" y="60960"/>
                </a:lnTo>
                <a:cubicBezTo>
                  <a:pt x="289792" y="77216"/>
                  <a:pt x="281664" y="92972"/>
                  <a:pt x="281664" y="109728"/>
                </a:cubicBezTo>
                <a:cubicBezTo>
                  <a:pt x="281664" y="144621"/>
                  <a:pt x="293014" y="182038"/>
                  <a:pt x="318240" y="207264"/>
                </a:cubicBezTo>
                <a:cubicBezTo>
                  <a:pt x="328601" y="217625"/>
                  <a:pt x="342624" y="223520"/>
                  <a:pt x="354816" y="231648"/>
                </a:cubicBezTo>
                <a:cubicBezTo>
                  <a:pt x="333832" y="263125"/>
                  <a:pt x="315452" y="295874"/>
                  <a:pt x="281664" y="316992"/>
                </a:cubicBezTo>
                <a:cubicBezTo>
                  <a:pt x="267455" y="325873"/>
                  <a:pt x="248946" y="324369"/>
                  <a:pt x="232896" y="329184"/>
                </a:cubicBezTo>
                <a:cubicBezTo>
                  <a:pt x="208277" y="336570"/>
                  <a:pt x="184128" y="345440"/>
                  <a:pt x="159744" y="353568"/>
                </a:cubicBezTo>
                <a:cubicBezTo>
                  <a:pt x="147552" y="357632"/>
                  <a:pt x="133861" y="358631"/>
                  <a:pt x="123168" y="365760"/>
                </a:cubicBezTo>
                <a:cubicBezTo>
                  <a:pt x="71470" y="400226"/>
                  <a:pt x="99698" y="383591"/>
                  <a:pt x="37824" y="414528"/>
                </a:cubicBezTo>
                <a:cubicBezTo>
                  <a:pt x="24799" y="434065"/>
                  <a:pt x="-6625" y="472317"/>
                  <a:pt x="1248" y="499872"/>
                </a:cubicBezTo>
                <a:cubicBezTo>
                  <a:pt x="5985" y="516451"/>
                  <a:pt x="27802" y="522418"/>
                  <a:pt x="37824" y="536448"/>
                </a:cubicBezTo>
                <a:cubicBezTo>
                  <a:pt x="80107" y="595645"/>
                  <a:pt x="47868" y="568728"/>
                  <a:pt x="74400" y="621792"/>
                </a:cubicBezTo>
                <a:cubicBezTo>
                  <a:pt x="80953" y="634898"/>
                  <a:pt x="90656" y="646176"/>
                  <a:pt x="98784" y="658368"/>
                </a:cubicBezTo>
                <a:cubicBezTo>
                  <a:pt x="102848" y="678688"/>
                  <a:pt x="99993" y="701755"/>
                  <a:pt x="110976" y="719328"/>
                </a:cubicBezTo>
                <a:cubicBezTo>
                  <a:pt x="121746" y="736559"/>
                  <a:pt x="141569" y="746817"/>
                  <a:pt x="159744" y="755904"/>
                </a:cubicBezTo>
                <a:cubicBezTo>
                  <a:pt x="206941" y="779502"/>
                  <a:pt x="280102" y="791310"/>
                  <a:pt x="330432" y="792480"/>
                </a:cubicBezTo>
                <a:cubicBezTo>
                  <a:pt x="647364" y="799851"/>
                  <a:pt x="964416" y="800608"/>
                  <a:pt x="1281408" y="804672"/>
                </a:cubicBezTo>
                <a:lnTo>
                  <a:pt x="2561568" y="780288"/>
                </a:lnTo>
                <a:cubicBezTo>
                  <a:pt x="2586264" y="779190"/>
                  <a:pt x="2610122" y="770556"/>
                  <a:pt x="2634720" y="768096"/>
                </a:cubicBezTo>
                <a:cubicBezTo>
                  <a:pt x="2732108" y="758357"/>
                  <a:pt x="2829792" y="751840"/>
                  <a:pt x="2927328" y="743712"/>
                </a:cubicBezTo>
                <a:cubicBezTo>
                  <a:pt x="2976096" y="739648"/>
                  <a:pt x="3025073" y="737590"/>
                  <a:pt x="3073632" y="731520"/>
                </a:cubicBezTo>
                <a:lnTo>
                  <a:pt x="3171168" y="719328"/>
                </a:lnTo>
                <a:lnTo>
                  <a:pt x="3549120" y="731520"/>
                </a:lnTo>
                <a:lnTo>
                  <a:pt x="4085568" y="755904"/>
                </a:lnTo>
                <a:cubicBezTo>
                  <a:pt x="4122040" y="754080"/>
                  <a:pt x="4558418" y="884099"/>
                  <a:pt x="4585440" y="694944"/>
                </a:cubicBezTo>
                <a:cubicBezTo>
                  <a:pt x="4591788" y="650507"/>
                  <a:pt x="4585300" y="603993"/>
                  <a:pt x="4597632" y="560832"/>
                </a:cubicBezTo>
                <a:cubicBezTo>
                  <a:pt x="4602369" y="544253"/>
                  <a:pt x="4622016" y="536448"/>
                  <a:pt x="4634208" y="524256"/>
                </a:cubicBezTo>
                <a:cubicBezTo>
                  <a:pt x="4638272" y="512064"/>
                  <a:pt x="4643880" y="500282"/>
                  <a:pt x="4646400" y="487680"/>
                </a:cubicBezTo>
                <a:cubicBezTo>
                  <a:pt x="4652036" y="459501"/>
                  <a:pt x="4654222" y="430739"/>
                  <a:pt x="4658592" y="402336"/>
                </a:cubicBezTo>
                <a:cubicBezTo>
                  <a:pt x="4662351" y="377903"/>
                  <a:pt x="4666720" y="353568"/>
                  <a:pt x="4670784" y="329184"/>
                </a:cubicBezTo>
                <a:cubicBezTo>
                  <a:pt x="4666720" y="300736"/>
                  <a:pt x="4664228" y="272019"/>
                  <a:pt x="4658592" y="243840"/>
                </a:cubicBezTo>
                <a:cubicBezTo>
                  <a:pt x="4656072" y="231238"/>
                  <a:pt x="4655487" y="216351"/>
                  <a:pt x="4646400" y="207264"/>
                </a:cubicBezTo>
                <a:cubicBezTo>
                  <a:pt x="4637313" y="198177"/>
                  <a:pt x="4622016" y="199136"/>
                  <a:pt x="4609824" y="195072"/>
                </a:cubicBezTo>
                <a:cubicBezTo>
                  <a:pt x="4597632" y="182880"/>
                  <a:pt x="4589341" y="164686"/>
                  <a:pt x="4573248" y="158496"/>
                </a:cubicBezTo>
                <a:cubicBezTo>
                  <a:pt x="4495056" y="128422"/>
                  <a:pt x="4323525" y="125556"/>
                  <a:pt x="4256256" y="121920"/>
                </a:cubicBezTo>
                <a:lnTo>
                  <a:pt x="4000224" y="109728"/>
                </a:lnTo>
                <a:lnTo>
                  <a:pt x="2732256" y="121920"/>
                </a:lnTo>
                <a:cubicBezTo>
                  <a:pt x="2698755" y="122817"/>
                  <a:pt x="2634720" y="146304"/>
                  <a:pt x="2634720" y="146304"/>
                </a:cubicBezTo>
                <a:lnTo>
                  <a:pt x="1403328" y="134112"/>
                </a:lnTo>
                <a:cubicBezTo>
                  <a:pt x="1370568" y="133511"/>
                  <a:pt x="1338357" y="125538"/>
                  <a:pt x="1305792" y="121920"/>
                </a:cubicBezTo>
                <a:cubicBezTo>
                  <a:pt x="1265199" y="117410"/>
                  <a:pt x="1224512" y="113792"/>
                  <a:pt x="1183872" y="109728"/>
                </a:cubicBezTo>
                <a:cubicBezTo>
                  <a:pt x="1171680" y="105664"/>
                  <a:pt x="1159108" y="102598"/>
                  <a:pt x="1147296" y="97536"/>
                </a:cubicBezTo>
                <a:cubicBezTo>
                  <a:pt x="1130591" y="90377"/>
                  <a:pt x="1115770" y="78899"/>
                  <a:pt x="1098528" y="73152"/>
                </a:cubicBezTo>
                <a:cubicBezTo>
                  <a:pt x="1078869" y="66599"/>
                  <a:pt x="1057672" y="65986"/>
                  <a:pt x="1037568" y="60960"/>
                </a:cubicBezTo>
                <a:cubicBezTo>
                  <a:pt x="1025100" y="57843"/>
                  <a:pt x="1013460" y="51885"/>
                  <a:pt x="1000992" y="48768"/>
                </a:cubicBezTo>
                <a:cubicBezTo>
                  <a:pt x="980888" y="43742"/>
                  <a:pt x="960024" y="42028"/>
                  <a:pt x="940032" y="36576"/>
                </a:cubicBezTo>
                <a:cubicBezTo>
                  <a:pt x="915235" y="29813"/>
                  <a:pt x="891816" y="18426"/>
                  <a:pt x="866880" y="12192"/>
                </a:cubicBezTo>
                <a:lnTo>
                  <a:pt x="818112" y="0"/>
                </a:lnTo>
                <a:lnTo>
                  <a:pt x="574272" y="12192"/>
                </a:lnTo>
                <a:close/>
              </a:path>
            </a:pathLst>
          </a:custGeom>
          <a:solidFill>
            <a:srgbClr val="FFFF0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07052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7474" r="12211"/>
          <a:stretch/>
        </p:blipFill>
        <p:spPr>
          <a:xfrm>
            <a:off x="2165684" y="1405288"/>
            <a:ext cx="7344076" cy="5143500"/>
          </a:xfrm>
          <a:prstGeom prst="rect">
            <a:avLst/>
          </a:prstGeom>
        </p:spPr>
      </p:pic>
      <p:sp>
        <p:nvSpPr>
          <p:cNvPr id="5" name="Title 1"/>
          <p:cNvSpPr>
            <a:spLocks noGrp="1"/>
          </p:cNvSpPr>
          <p:nvPr>
            <p:ph type="title"/>
          </p:nvPr>
        </p:nvSpPr>
        <p:spPr>
          <a:xfrm>
            <a:off x="772748" y="628858"/>
            <a:ext cx="4530772" cy="564675"/>
          </a:xfrm>
          <a:solidFill>
            <a:srgbClr val="E62D28"/>
          </a:solidFill>
          <a:ln>
            <a:noFill/>
          </a:ln>
        </p:spPr>
        <p:txBody>
          <a:bodyPr>
            <a:normAutofit/>
          </a:bodyPr>
          <a:lstStyle/>
          <a:p>
            <a:r>
              <a:rPr lang="en-GB" sz="3200" dirty="0">
                <a:solidFill>
                  <a:schemeClr val="bg1"/>
                </a:solidFill>
                <a:latin typeface="Merriweather" panose="00000500000000000000" pitchFamily="2" charset="0"/>
              </a:rPr>
              <a:t>The Social Change Grid</a:t>
            </a:r>
            <a:endParaRPr lang="en-GB" sz="3600" b="1" dirty="0">
              <a:solidFill>
                <a:srgbClr val="FBBB10"/>
              </a:solidFill>
              <a:latin typeface="Merriweather Black" panose="00000A00000000000000" pitchFamily="2" charset="0"/>
            </a:endParaRPr>
          </a:p>
        </p:txBody>
      </p:sp>
    </p:spTree>
    <p:extLst>
      <p:ext uri="{BB962C8B-B14F-4D97-AF65-F5344CB8AC3E}">
        <p14:creationId xmlns:p14="http://schemas.microsoft.com/office/powerpoint/2010/main" val="2381631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9159" r="11887"/>
          <a:stretch/>
        </p:blipFill>
        <p:spPr>
          <a:xfrm>
            <a:off x="1231392" y="201929"/>
            <a:ext cx="9217152" cy="6566723"/>
          </a:xfrm>
          <a:prstGeom prst="rect">
            <a:avLst/>
          </a:prstGeom>
        </p:spPr>
      </p:pic>
      <p:cxnSp>
        <p:nvCxnSpPr>
          <p:cNvPr id="5" name="Straight Connector 4"/>
          <p:cNvCxnSpPr/>
          <p:nvPr/>
        </p:nvCxnSpPr>
        <p:spPr>
          <a:xfrm>
            <a:off x="1623945" y="890016"/>
            <a:ext cx="1289943" cy="0"/>
          </a:xfrm>
          <a:prstGeom prst="line">
            <a:avLst/>
          </a:prstGeom>
          <a:ln w="38100">
            <a:solidFill>
              <a:srgbClr val="FBBB1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872089" y="749808"/>
            <a:ext cx="1289943" cy="0"/>
          </a:xfrm>
          <a:prstGeom prst="line">
            <a:avLst/>
          </a:prstGeom>
          <a:ln w="38100">
            <a:solidFill>
              <a:srgbClr val="FBBB1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861689" y="6358128"/>
            <a:ext cx="1289943" cy="0"/>
          </a:xfrm>
          <a:prstGeom prst="line">
            <a:avLst/>
          </a:prstGeom>
          <a:ln w="38100">
            <a:solidFill>
              <a:srgbClr val="FBBB1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872089" y="6358128"/>
            <a:ext cx="1289943" cy="0"/>
          </a:xfrm>
          <a:prstGeom prst="line">
            <a:avLst/>
          </a:prstGeom>
          <a:ln w="38100">
            <a:solidFill>
              <a:srgbClr val="FBBB1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5484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239513"/>
            <a:ext cx="10515600" cy="2756000"/>
          </a:xfrm>
        </p:spPr>
        <p:txBody>
          <a:bodyPr>
            <a:normAutofit fontScale="92500" lnSpcReduction="10000"/>
          </a:bodyPr>
          <a:lstStyle/>
          <a:p>
            <a:pPr>
              <a:lnSpc>
                <a:spcPct val="150000"/>
              </a:lnSpc>
            </a:pPr>
            <a:r>
              <a:rPr lang="en-GB" sz="2400" dirty="0">
                <a:solidFill>
                  <a:schemeClr val="tx1">
                    <a:lumMod val="65000"/>
                    <a:lumOff val="35000"/>
                  </a:schemeClr>
                </a:solidFill>
                <a:latin typeface="Lato" panose="020F0502020204030203" pitchFamily="34" charset="0"/>
              </a:rPr>
              <a:t>Is change being driven more by top half of the grid?</a:t>
            </a:r>
          </a:p>
          <a:p>
            <a:pPr>
              <a:lnSpc>
                <a:spcPct val="150000"/>
              </a:lnSpc>
            </a:pPr>
            <a:r>
              <a:rPr lang="en-GB" sz="2400" dirty="0">
                <a:solidFill>
                  <a:schemeClr val="tx1">
                    <a:lumMod val="65000"/>
                    <a:lumOff val="35000"/>
                  </a:schemeClr>
                </a:solidFill>
                <a:latin typeface="Lato" panose="020F0502020204030203" pitchFamily="34" charset="0"/>
              </a:rPr>
              <a:t>Is innovation in bottom left being scaled – so reaching bottom right?</a:t>
            </a:r>
          </a:p>
          <a:p>
            <a:pPr>
              <a:lnSpc>
                <a:spcPct val="150000"/>
              </a:lnSpc>
            </a:pPr>
            <a:r>
              <a:rPr lang="en-GB" sz="2400" dirty="0">
                <a:solidFill>
                  <a:schemeClr val="tx1">
                    <a:lumMod val="65000"/>
                    <a:lumOff val="35000"/>
                  </a:schemeClr>
                </a:solidFill>
                <a:latin typeface="Lato" panose="020F0502020204030203" pitchFamily="34" charset="0"/>
              </a:rPr>
              <a:t>As voice gets louder in top right, being constrained in bottom left</a:t>
            </a:r>
          </a:p>
          <a:p>
            <a:endParaRPr lang="en-GB" dirty="0"/>
          </a:p>
          <a:p>
            <a:pPr marL="0" indent="0">
              <a:buNone/>
            </a:pPr>
            <a:r>
              <a:rPr lang="en-GB" sz="2400" dirty="0">
                <a:solidFill>
                  <a:schemeClr val="tx1">
                    <a:lumMod val="65000"/>
                    <a:lumOff val="35000"/>
                  </a:schemeClr>
                </a:solidFill>
                <a:latin typeface="Lato" panose="020F0502020204030203" pitchFamily="34" charset="0"/>
              </a:rPr>
              <a:t>Also, civil society lacks a common identity and language</a:t>
            </a:r>
            <a:r>
              <a:rPr lang="en-GB" dirty="0"/>
              <a:t>.</a:t>
            </a:r>
          </a:p>
          <a:p>
            <a:pPr marL="0" indent="0">
              <a:buNone/>
            </a:pPr>
            <a:endParaRPr lang="en-GB" dirty="0"/>
          </a:p>
        </p:txBody>
      </p:sp>
      <p:sp>
        <p:nvSpPr>
          <p:cNvPr id="4" name="Title 1"/>
          <p:cNvSpPr txBox="1">
            <a:spLocks/>
          </p:cNvSpPr>
          <p:nvPr/>
        </p:nvSpPr>
        <p:spPr>
          <a:xfrm>
            <a:off x="838200" y="644933"/>
            <a:ext cx="2530642" cy="564675"/>
          </a:xfrm>
          <a:prstGeom prst="rect">
            <a:avLst/>
          </a:prstGeom>
          <a:solidFill>
            <a:srgbClr val="E62D28"/>
          </a:solidFill>
          <a:ln>
            <a:noFill/>
          </a:ln>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solidFill>
                  <a:schemeClr val="bg1"/>
                </a:solidFill>
                <a:latin typeface="Merriweather" panose="00000500000000000000" pitchFamily="2" charset="0"/>
              </a:rPr>
              <a:t>Findings </a:t>
            </a:r>
            <a:r>
              <a:rPr lang="en-GB" sz="3200" b="1" dirty="0">
                <a:solidFill>
                  <a:schemeClr val="bg1"/>
                </a:solidFill>
                <a:latin typeface="Merriweather" panose="00000500000000000000" pitchFamily="2" charset="0"/>
              </a:rPr>
              <a:t>#1</a:t>
            </a:r>
            <a:endParaRPr lang="en-GB" sz="3600" b="1" dirty="0">
              <a:solidFill>
                <a:srgbClr val="FBBB10"/>
              </a:solidFill>
              <a:latin typeface="Merriweather Black" panose="00000A00000000000000" pitchFamily="2" charset="0"/>
            </a:endParaRPr>
          </a:p>
        </p:txBody>
      </p:sp>
    </p:spTree>
    <p:extLst>
      <p:ext uri="{BB962C8B-B14F-4D97-AF65-F5344CB8AC3E}">
        <p14:creationId xmlns:p14="http://schemas.microsoft.com/office/powerpoint/2010/main" val="3093020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b="5593"/>
          <a:stretch/>
        </p:blipFill>
        <p:spPr>
          <a:xfrm rot="459441">
            <a:off x="8103374" y="3293680"/>
            <a:ext cx="3870705" cy="3529934"/>
          </a:xfrm>
          <a:prstGeom prst="rect">
            <a:avLst/>
          </a:prstGeom>
        </p:spPr>
      </p:pic>
      <p:sp>
        <p:nvSpPr>
          <p:cNvPr id="8" name="Title 1"/>
          <p:cNvSpPr txBox="1">
            <a:spLocks/>
          </p:cNvSpPr>
          <p:nvPr/>
        </p:nvSpPr>
        <p:spPr>
          <a:xfrm>
            <a:off x="867672" y="2097651"/>
            <a:ext cx="10105128" cy="1049147"/>
          </a:xfrm>
          <a:prstGeom prst="rect">
            <a:avLst/>
          </a:prstGeom>
          <a:solidFill>
            <a:srgbClr val="E62D28"/>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000" dirty="0">
                <a:solidFill>
                  <a:schemeClr val="bg1"/>
                </a:solidFill>
                <a:latin typeface="Merriweather" panose="00000500000000000000" pitchFamily="2" charset="0"/>
              </a:rPr>
              <a:t>How is significant change</a:t>
            </a:r>
          </a:p>
        </p:txBody>
      </p:sp>
      <p:sp>
        <p:nvSpPr>
          <p:cNvPr id="2" name="Rectangle 1"/>
          <p:cNvSpPr/>
          <p:nvPr/>
        </p:nvSpPr>
        <p:spPr>
          <a:xfrm>
            <a:off x="867672" y="3238734"/>
            <a:ext cx="4626588" cy="1049147"/>
          </a:xfrm>
          <a:prstGeom prst="rect">
            <a:avLst/>
          </a:prstGeom>
          <a:solidFill>
            <a:srgbClr val="E62D28"/>
          </a:solidFill>
          <a:ln>
            <a:noFill/>
          </a:ln>
        </p:spPr>
        <p:txBody>
          <a:bodyPr vert="horz" lIns="91440" tIns="45720" rIns="91440" bIns="45720" rtlCol="0" anchor="ctr">
            <a:noAutofit/>
          </a:bodyPr>
          <a:lstStyle/>
          <a:p>
            <a:pPr>
              <a:lnSpc>
                <a:spcPct val="90000"/>
              </a:lnSpc>
              <a:spcBef>
                <a:spcPct val="0"/>
              </a:spcBef>
            </a:pPr>
            <a:r>
              <a:rPr lang="en-GB" sz="6000" dirty="0">
                <a:solidFill>
                  <a:schemeClr val="bg1"/>
                </a:solidFill>
                <a:latin typeface="Merriweather" panose="00000500000000000000" pitchFamily="2" charset="0"/>
                <a:ea typeface="+mj-ea"/>
                <a:cs typeface="+mj-cs"/>
              </a:rPr>
              <a:t>happening?</a:t>
            </a:r>
          </a:p>
        </p:txBody>
      </p:sp>
      <p:sp>
        <p:nvSpPr>
          <p:cNvPr id="5" name="Freeform 4"/>
          <p:cNvSpPr/>
          <p:nvPr/>
        </p:nvSpPr>
        <p:spPr>
          <a:xfrm>
            <a:off x="3534432" y="2097651"/>
            <a:ext cx="4351021" cy="890260"/>
          </a:xfrm>
          <a:custGeom>
            <a:avLst/>
            <a:gdLst>
              <a:gd name="connsiteX0" fmla="*/ 574272 w 4670784"/>
              <a:gd name="connsiteY0" fmla="*/ 12192 h 804672"/>
              <a:gd name="connsiteX1" fmla="*/ 440160 w 4670784"/>
              <a:gd name="connsiteY1" fmla="*/ 24384 h 804672"/>
              <a:gd name="connsiteX2" fmla="*/ 342624 w 4670784"/>
              <a:gd name="connsiteY2" fmla="*/ 48768 h 804672"/>
              <a:gd name="connsiteX3" fmla="*/ 293856 w 4670784"/>
              <a:gd name="connsiteY3" fmla="*/ 60960 h 804672"/>
              <a:gd name="connsiteX4" fmla="*/ 281664 w 4670784"/>
              <a:gd name="connsiteY4" fmla="*/ 109728 h 804672"/>
              <a:gd name="connsiteX5" fmla="*/ 318240 w 4670784"/>
              <a:gd name="connsiteY5" fmla="*/ 207264 h 804672"/>
              <a:gd name="connsiteX6" fmla="*/ 354816 w 4670784"/>
              <a:gd name="connsiteY6" fmla="*/ 231648 h 804672"/>
              <a:gd name="connsiteX7" fmla="*/ 281664 w 4670784"/>
              <a:gd name="connsiteY7" fmla="*/ 316992 h 804672"/>
              <a:gd name="connsiteX8" fmla="*/ 232896 w 4670784"/>
              <a:gd name="connsiteY8" fmla="*/ 329184 h 804672"/>
              <a:gd name="connsiteX9" fmla="*/ 159744 w 4670784"/>
              <a:gd name="connsiteY9" fmla="*/ 353568 h 804672"/>
              <a:gd name="connsiteX10" fmla="*/ 123168 w 4670784"/>
              <a:gd name="connsiteY10" fmla="*/ 365760 h 804672"/>
              <a:gd name="connsiteX11" fmla="*/ 37824 w 4670784"/>
              <a:gd name="connsiteY11" fmla="*/ 414528 h 804672"/>
              <a:gd name="connsiteX12" fmla="*/ 1248 w 4670784"/>
              <a:gd name="connsiteY12" fmla="*/ 499872 h 804672"/>
              <a:gd name="connsiteX13" fmla="*/ 37824 w 4670784"/>
              <a:gd name="connsiteY13" fmla="*/ 536448 h 804672"/>
              <a:gd name="connsiteX14" fmla="*/ 74400 w 4670784"/>
              <a:gd name="connsiteY14" fmla="*/ 621792 h 804672"/>
              <a:gd name="connsiteX15" fmla="*/ 98784 w 4670784"/>
              <a:gd name="connsiteY15" fmla="*/ 658368 h 804672"/>
              <a:gd name="connsiteX16" fmla="*/ 110976 w 4670784"/>
              <a:gd name="connsiteY16" fmla="*/ 719328 h 804672"/>
              <a:gd name="connsiteX17" fmla="*/ 159744 w 4670784"/>
              <a:gd name="connsiteY17" fmla="*/ 755904 h 804672"/>
              <a:gd name="connsiteX18" fmla="*/ 330432 w 4670784"/>
              <a:gd name="connsiteY18" fmla="*/ 792480 h 804672"/>
              <a:gd name="connsiteX19" fmla="*/ 1281408 w 4670784"/>
              <a:gd name="connsiteY19" fmla="*/ 804672 h 804672"/>
              <a:gd name="connsiteX20" fmla="*/ 2561568 w 4670784"/>
              <a:gd name="connsiteY20" fmla="*/ 780288 h 804672"/>
              <a:gd name="connsiteX21" fmla="*/ 2634720 w 4670784"/>
              <a:gd name="connsiteY21" fmla="*/ 768096 h 804672"/>
              <a:gd name="connsiteX22" fmla="*/ 2927328 w 4670784"/>
              <a:gd name="connsiteY22" fmla="*/ 743712 h 804672"/>
              <a:gd name="connsiteX23" fmla="*/ 3073632 w 4670784"/>
              <a:gd name="connsiteY23" fmla="*/ 731520 h 804672"/>
              <a:gd name="connsiteX24" fmla="*/ 3171168 w 4670784"/>
              <a:gd name="connsiteY24" fmla="*/ 719328 h 804672"/>
              <a:gd name="connsiteX25" fmla="*/ 3549120 w 4670784"/>
              <a:gd name="connsiteY25" fmla="*/ 731520 h 804672"/>
              <a:gd name="connsiteX26" fmla="*/ 4085568 w 4670784"/>
              <a:gd name="connsiteY26" fmla="*/ 755904 h 804672"/>
              <a:gd name="connsiteX27" fmla="*/ 4585440 w 4670784"/>
              <a:gd name="connsiteY27" fmla="*/ 694944 h 804672"/>
              <a:gd name="connsiteX28" fmla="*/ 4597632 w 4670784"/>
              <a:gd name="connsiteY28" fmla="*/ 560832 h 804672"/>
              <a:gd name="connsiteX29" fmla="*/ 4634208 w 4670784"/>
              <a:gd name="connsiteY29" fmla="*/ 524256 h 804672"/>
              <a:gd name="connsiteX30" fmla="*/ 4646400 w 4670784"/>
              <a:gd name="connsiteY30" fmla="*/ 487680 h 804672"/>
              <a:gd name="connsiteX31" fmla="*/ 4658592 w 4670784"/>
              <a:gd name="connsiteY31" fmla="*/ 402336 h 804672"/>
              <a:gd name="connsiteX32" fmla="*/ 4670784 w 4670784"/>
              <a:gd name="connsiteY32" fmla="*/ 329184 h 804672"/>
              <a:gd name="connsiteX33" fmla="*/ 4658592 w 4670784"/>
              <a:gd name="connsiteY33" fmla="*/ 243840 h 804672"/>
              <a:gd name="connsiteX34" fmla="*/ 4646400 w 4670784"/>
              <a:gd name="connsiteY34" fmla="*/ 207264 h 804672"/>
              <a:gd name="connsiteX35" fmla="*/ 4609824 w 4670784"/>
              <a:gd name="connsiteY35" fmla="*/ 195072 h 804672"/>
              <a:gd name="connsiteX36" fmla="*/ 4573248 w 4670784"/>
              <a:gd name="connsiteY36" fmla="*/ 158496 h 804672"/>
              <a:gd name="connsiteX37" fmla="*/ 4256256 w 4670784"/>
              <a:gd name="connsiteY37" fmla="*/ 121920 h 804672"/>
              <a:gd name="connsiteX38" fmla="*/ 4000224 w 4670784"/>
              <a:gd name="connsiteY38" fmla="*/ 109728 h 804672"/>
              <a:gd name="connsiteX39" fmla="*/ 2732256 w 4670784"/>
              <a:gd name="connsiteY39" fmla="*/ 121920 h 804672"/>
              <a:gd name="connsiteX40" fmla="*/ 2634720 w 4670784"/>
              <a:gd name="connsiteY40" fmla="*/ 146304 h 804672"/>
              <a:gd name="connsiteX41" fmla="*/ 1403328 w 4670784"/>
              <a:gd name="connsiteY41" fmla="*/ 134112 h 804672"/>
              <a:gd name="connsiteX42" fmla="*/ 1305792 w 4670784"/>
              <a:gd name="connsiteY42" fmla="*/ 121920 h 804672"/>
              <a:gd name="connsiteX43" fmla="*/ 1183872 w 4670784"/>
              <a:gd name="connsiteY43" fmla="*/ 109728 h 804672"/>
              <a:gd name="connsiteX44" fmla="*/ 1147296 w 4670784"/>
              <a:gd name="connsiteY44" fmla="*/ 97536 h 804672"/>
              <a:gd name="connsiteX45" fmla="*/ 1098528 w 4670784"/>
              <a:gd name="connsiteY45" fmla="*/ 73152 h 804672"/>
              <a:gd name="connsiteX46" fmla="*/ 1037568 w 4670784"/>
              <a:gd name="connsiteY46" fmla="*/ 60960 h 804672"/>
              <a:gd name="connsiteX47" fmla="*/ 1000992 w 4670784"/>
              <a:gd name="connsiteY47" fmla="*/ 48768 h 804672"/>
              <a:gd name="connsiteX48" fmla="*/ 940032 w 4670784"/>
              <a:gd name="connsiteY48" fmla="*/ 36576 h 804672"/>
              <a:gd name="connsiteX49" fmla="*/ 866880 w 4670784"/>
              <a:gd name="connsiteY49" fmla="*/ 12192 h 804672"/>
              <a:gd name="connsiteX50" fmla="*/ 818112 w 4670784"/>
              <a:gd name="connsiteY50" fmla="*/ 0 h 804672"/>
              <a:gd name="connsiteX51" fmla="*/ 574272 w 4670784"/>
              <a:gd name="connsiteY51" fmla="*/ 12192 h 804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670784" h="804672">
                <a:moveTo>
                  <a:pt x="574272" y="12192"/>
                </a:moveTo>
                <a:cubicBezTo>
                  <a:pt x="529568" y="16256"/>
                  <a:pt x="484499" y="17383"/>
                  <a:pt x="440160" y="24384"/>
                </a:cubicBezTo>
                <a:cubicBezTo>
                  <a:pt x="407057" y="29611"/>
                  <a:pt x="375136" y="40640"/>
                  <a:pt x="342624" y="48768"/>
                </a:cubicBezTo>
                <a:lnTo>
                  <a:pt x="293856" y="60960"/>
                </a:lnTo>
                <a:cubicBezTo>
                  <a:pt x="289792" y="77216"/>
                  <a:pt x="281664" y="92972"/>
                  <a:pt x="281664" y="109728"/>
                </a:cubicBezTo>
                <a:cubicBezTo>
                  <a:pt x="281664" y="144621"/>
                  <a:pt x="293014" y="182038"/>
                  <a:pt x="318240" y="207264"/>
                </a:cubicBezTo>
                <a:cubicBezTo>
                  <a:pt x="328601" y="217625"/>
                  <a:pt x="342624" y="223520"/>
                  <a:pt x="354816" y="231648"/>
                </a:cubicBezTo>
                <a:cubicBezTo>
                  <a:pt x="333832" y="263125"/>
                  <a:pt x="315452" y="295874"/>
                  <a:pt x="281664" y="316992"/>
                </a:cubicBezTo>
                <a:cubicBezTo>
                  <a:pt x="267455" y="325873"/>
                  <a:pt x="248946" y="324369"/>
                  <a:pt x="232896" y="329184"/>
                </a:cubicBezTo>
                <a:cubicBezTo>
                  <a:pt x="208277" y="336570"/>
                  <a:pt x="184128" y="345440"/>
                  <a:pt x="159744" y="353568"/>
                </a:cubicBezTo>
                <a:cubicBezTo>
                  <a:pt x="147552" y="357632"/>
                  <a:pt x="133861" y="358631"/>
                  <a:pt x="123168" y="365760"/>
                </a:cubicBezTo>
                <a:cubicBezTo>
                  <a:pt x="71470" y="400226"/>
                  <a:pt x="99698" y="383591"/>
                  <a:pt x="37824" y="414528"/>
                </a:cubicBezTo>
                <a:cubicBezTo>
                  <a:pt x="24799" y="434065"/>
                  <a:pt x="-6625" y="472317"/>
                  <a:pt x="1248" y="499872"/>
                </a:cubicBezTo>
                <a:cubicBezTo>
                  <a:pt x="5985" y="516451"/>
                  <a:pt x="27802" y="522418"/>
                  <a:pt x="37824" y="536448"/>
                </a:cubicBezTo>
                <a:cubicBezTo>
                  <a:pt x="80107" y="595645"/>
                  <a:pt x="47868" y="568728"/>
                  <a:pt x="74400" y="621792"/>
                </a:cubicBezTo>
                <a:cubicBezTo>
                  <a:pt x="80953" y="634898"/>
                  <a:pt x="90656" y="646176"/>
                  <a:pt x="98784" y="658368"/>
                </a:cubicBezTo>
                <a:cubicBezTo>
                  <a:pt x="102848" y="678688"/>
                  <a:pt x="99993" y="701755"/>
                  <a:pt x="110976" y="719328"/>
                </a:cubicBezTo>
                <a:cubicBezTo>
                  <a:pt x="121746" y="736559"/>
                  <a:pt x="141569" y="746817"/>
                  <a:pt x="159744" y="755904"/>
                </a:cubicBezTo>
                <a:cubicBezTo>
                  <a:pt x="206941" y="779502"/>
                  <a:pt x="280102" y="791310"/>
                  <a:pt x="330432" y="792480"/>
                </a:cubicBezTo>
                <a:cubicBezTo>
                  <a:pt x="647364" y="799851"/>
                  <a:pt x="964416" y="800608"/>
                  <a:pt x="1281408" y="804672"/>
                </a:cubicBezTo>
                <a:lnTo>
                  <a:pt x="2561568" y="780288"/>
                </a:lnTo>
                <a:cubicBezTo>
                  <a:pt x="2586264" y="779190"/>
                  <a:pt x="2610122" y="770556"/>
                  <a:pt x="2634720" y="768096"/>
                </a:cubicBezTo>
                <a:cubicBezTo>
                  <a:pt x="2732108" y="758357"/>
                  <a:pt x="2829792" y="751840"/>
                  <a:pt x="2927328" y="743712"/>
                </a:cubicBezTo>
                <a:cubicBezTo>
                  <a:pt x="2976096" y="739648"/>
                  <a:pt x="3025073" y="737590"/>
                  <a:pt x="3073632" y="731520"/>
                </a:cubicBezTo>
                <a:lnTo>
                  <a:pt x="3171168" y="719328"/>
                </a:lnTo>
                <a:lnTo>
                  <a:pt x="3549120" y="731520"/>
                </a:lnTo>
                <a:lnTo>
                  <a:pt x="4085568" y="755904"/>
                </a:lnTo>
                <a:cubicBezTo>
                  <a:pt x="4122040" y="754080"/>
                  <a:pt x="4558418" y="884099"/>
                  <a:pt x="4585440" y="694944"/>
                </a:cubicBezTo>
                <a:cubicBezTo>
                  <a:pt x="4591788" y="650507"/>
                  <a:pt x="4585300" y="603993"/>
                  <a:pt x="4597632" y="560832"/>
                </a:cubicBezTo>
                <a:cubicBezTo>
                  <a:pt x="4602369" y="544253"/>
                  <a:pt x="4622016" y="536448"/>
                  <a:pt x="4634208" y="524256"/>
                </a:cubicBezTo>
                <a:cubicBezTo>
                  <a:pt x="4638272" y="512064"/>
                  <a:pt x="4643880" y="500282"/>
                  <a:pt x="4646400" y="487680"/>
                </a:cubicBezTo>
                <a:cubicBezTo>
                  <a:pt x="4652036" y="459501"/>
                  <a:pt x="4654222" y="430739"/>
                  <a:pt x="4658592" y="402336"/>
                </a:cubicBezTo>
                <a:cubicBezTo>
                  <a:pt x="4662351" y="377903"/>
                  <a:pt x="4666720" y="353568"/>
                  <a:pt x="4670784" y="329184"/>
                </a:cubicBezTo>
                <a:cubicBezTo>
                  <a:pt x="4666720" y="300736"/>
                  <a:pt x="4664228" y="272019"/>
                  <a:pt x="4658592" y="243840"/>
                </a:cubicBezTo>
                <a:cubicBezTo>
                  <a:pt x="4656072" y="231238"/>
                  <a:pt x="4655487" y="216351"/>
                  <a:pt x="4646400" y="207264"/>
                </a:cubicBezTo>
                <a:cubicBezTo>
                  <a:pt x="4637313" y="198177"/>
                  <a:pt x="4622016" y="199136"/>
                  <a:pt x="4609824" y="195072"/>
                </a:cubicBezTo>
                <a:cubicBezTo>
                  <a:pt x="4597632" y="182880"/>
                  <a:pt x="4589341" y="164686"/>
                  <a:pt x="4573248" y="158496"/>
                </a:cubicBezTo>
                <a:cubicBezTo>
                  <a:pt x="4495056" y="128422"/>
                  <a:pt x="4323525" y="125556"/>
                  <a:pt x="4256256" y="121920"/>
                </a:cubicBezTo>
                <a:lnTo>
                  <a:pt x="4000224" y="109728"/>
                </a:lnTo>
                <a:lnTo>
                  <a:pt x="2732256" y="121920"/>
                </a:lnTo>
                <a:cubicBezTo>
                  <a:pt x="2698755" y="122817"/>
                  <a:pt x="2634720" y="146304"/>
                  <a:pt x="2634720" y="146304"/>
                </a:cubicBezTo>
                <a:lnTo>
                  <a:pt x="1403328" y="134112"/>
                </a:lnTo>
                <a:cubicBezTo>
                  <a:pt x="1370568" y="133511"/>
                  <a:pt x="1338357" y="125538"/>
                  <a:pt x="1305792" y="121920"/>
                </a:cubicBezTo>
                <a:cubicBezTo>
                  <a:pt x="1265199" y="117410"/>
                  <a:pt x="1224512" y="113792"/>
                  <a:pt x="1183872" y="109728"/>
                </a:cubicBezTo>
                <a:cubicBezTo>
                  <a:pt x="1171680" y="105664"/>
                  <a:pt x="1159108" y="102598"/>
                  <a:pt x="1147296" y="97536"/>
                </a:cubicBezTo>
                <a:cubicBezTo>
                  <a:pt x="1130591" y="90377"/>
                  <a:pt x="1115770" y="78899"/>
                  <a:pt x="1098528" y="73152"/>
                </a:cubicBezTo>
                <a:cubicBezTo>
                  <a:pt x="1078869" y="66599"/>
                  <a:pt x="1057672" y="65986"/>
                  <a:pt x="1037568" y="60960"/>
                </a:cubicBezTo>
                <a:cubicBezTo>
                  <a:pt x="1025100" y="57843"/>
                  <a:pt x="1013460" y="51885"/>
                  <a:pt x="1000992" y="48768"/>
                </a:cubicBezTo>
                <a:cubicBezTo>
                  <a:pt x="980888" y="43742"/>
                  <a:pt x="960024" y="42028"/>
                  <a:pt x="940032" y="36576"/>
                </a:cubicBezTo>
                <a:cubicBezTo>
                  <a:pt x="915235" y="29813"/>
                  <a:pt x="891816" y="18426"/>
                  <a:pt x="866880" y="12192"/>
                </a:cubicBezTo>
                <a:lnTo>
                  <a:pt x="818112" y="0"/>
                </a:lnTo>
                <a:lnTo>
                  <a:pt x="574272" y="12192"/>
                </a:lnTo>
                <a:close/>
              </a:path>
            </a:pathLst>
          </a:custGeom>
          <a:solidFill>
            <a:srgbClr val="FFFF0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60912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Users\Rcahel Nye\AppData\Local\Microsoft\Windows\Temporary Internet Files\Content.Word\TSMF-Social Change Project Logo-RGB.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9917" y="6228752"/>
            <a:ext cx="1304644" cy="407751"/>
          </a:xfrm>
          <a:prstGeom prst="rect">
            <a:avLst/>
          </a:prstGeom>
          <a:noFill/>
          <a:ln>
            <a:noFill/>
          </a:ln>
        </p:spPr>
      </p:pic>
      <p:pic>
        <p:nvPicPr>
          <p:cNvPr id="9" name="Picture 2" descr="Sheila McKechnie Founda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871" y="6324275"/>
            <a:ext cx="752327" cy="40775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Arrow Connector 11"/>
          <p:cNvCxnSpPr/>
          <p:nvPr/>
        </p:nvCxnSpPr>
        <p:spPr>
          <a:xfrm flipH="1">
            <a:off x="1811621" y="3420525"/>
            <a:ext cx="8280000" cy="0"/>
          </a:xfrm>
          <a:prstGeom prst="straightConnector1">
            <a:avLst/>
          </a:prstGeom>
          <a:ln w="38100">
            <a:solidFill>
              <a:schemeClr val="bg1">
                <a:lumMod val="6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4619473" y="227790"/>
            <a:ext cx="2666392" cy="6408712"/>
            <a:chOff x="3239852" y="188640"/>
            <a:chExt cx="2666392" cy="6408712"/>
          </a:xfrm>
        </p:grpSpPr>
        <p:cxnSp>
          <p:nvCxnSpPr>
            <p:cNvPr id="14" name="Straight Arrow Connector 13"/>
            <p:cNvCxnSpPr/>
            <p:nvPr/>
          </p:nvCxnSpPr>
          <p:spPr>
            <a:xfrm>
              <a:off x="4572000" y="369000"/>
              <a:ext cx="0" cy="6120000"/>
            </a:xfrm>
            <a:prstGeom prst="straightConnector1">
              <a:avLst/>
            </a:prstGeom>
            <a:ln w="38100">
              <a:solidFill>
                <a:schemeClr val="bg1">
                  <a:lumMod val="6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239852" y="188640"/>
              <a:ext cx="2664296" cy="584775"/>
            </a:xfrm>
            <a:prstGeom prst="rect">
              <a:avLst/>
            </a:prstGeom>
            <a:solidFill>
              <a:schemeClr val="bg1"/>
            </a:solidFill>
          </p:spPr>
          <p:txBody>
            <a:bodyPr wrap="square" rtlCol="0">
              <a:spAutoFit/>
            </a:bodyPr>
            <a:lstStyle/>
            <a:p>
              <a:pPr algn="ctr"/>
              <a:r>
                <a:rPr lang="en-GB" b="1" dirty="0"/>
                <a:t>Informal</a:t>
              </a:r>
            </a:p>
            <a:p>
              <a:pPr algn="ctr"/>
              <a:r>
                <a:rPr lang="en-GB" sz="1400" dirty="0"/>
                <a:t>Messy, unpredictable</a:t>
              </a:r>
            </a:p>
          </p:txBody>
        </p:sp>
        <p:sp>
          <p:nvSpPr>
            <p:cNvPr id="16" name="TextBox 15"/>
            <p:cNvSpPr txBox="1"/>
            <p:nvPr/>
          </p:nvSpPr>
          <p:spPr>
            <a:xfrm>
              <a:off x="3241948" y="6012577"/>
              <a:ext cx="2664296" cy="584775"/>
            </a:xfrm>
            <a:prstGeom prst="rect">
              <a:avLst/>
            </a:prstGeom>
            <a:solidFill>
              <a:schemeClr val="bg1"/>
            </a:solidFill>
          </p:spPr>
          <p:txBody>
            <a:bodyPr wrap="square" rtlCol="0">
              <a:spAutoFit/>
            </a:bodyPr>
            <a:lstStyle/>
            <a:p>
              <a:pPr algn="ctr"/>
              <a:r>
                <a:rPr lang="en-GB" b="1" dirty="0"/>
                <a:t>Formal</a:t>
              </a:r>
            </a:p>
            <a:p>
              <a:pPr algn="ctr"/>
              <a:r>
                <a:rPr lang="en-GB" sz="1400" dirty="0"/>
                <a:t>Controlled, Measured </a:t>
              </a:r>
            </a:p>
          </p:txBody>
        </p:sp>
      </p:grpSp>
      <p:grpSp>
        <p:nvGrpSpPr>
          <p:cNvPr id="17" name="Group 16"/>
          <p:cNvGrpSpPr/>
          <p:nvPr/>
        </p:nvGrpSpPr>
        <p:grpSpPr>
          <a:xfrm>
            <a:off x="1598348" y="3242445"/>
            <a:ext cx="8921264" cy="383910"/>
            <a:chOff x="180627" y="3250920"/>
            <a:chExt cx="8921264" cy="383910"/>
          </a:xfrm>
        </p:grpSpPr>
        <p:sp>
          <p:nvSpPr>
            <p:cNvPr id="18" name="TextBox 17"/>
            <p:cNvSpPr txBox="1"/>
            <p:nvPr/>
          </p:nvSpPr>
          <p:spPr>
            <a:xfrm>
              <a:off x="180627" y="3250920"/>
              <a:ext cx="1296144" cy="369332"/>
            </a:xfrm>
            <a:prstGeom prst="rect">
              <a:avLst/>
            </a:prstGeom>
            <a:solidFill>
              <a:schemeClr val="bg1"/>
            </a:solidFill>
          </p:spPr>
          <p:txBody>
            <a:bodyPr vert="horz" wrap="square" rtlCol="0">
              <a:spAutoFit/>
            </a:bodyPr>
            <a:lstStyle/>
            <a:p>
              <a:pPr algn="ctr"/>
              <a:r>
                <a:rPr lang="en-GB" b="1" dirty="0"/>
                <a:t>Individual</a:t>
              </a:r>
            </a:p>
          </p:txBody>
        </p:sp>
        <p:sp>
          <p:nvSpPr>
            <p:cNvPr id="19" name="TextBox 18"/>
            <p:cNvSpPr txBox="1"/>
            <p:nvPr/>
          </p:nvSpPr>
          <p:spPr>
            <a:xfrm>
              <a:off x="7805747" y="3265498"/>
              <a:ext cx="1296144" cy="369332"/>
            </a:xfrm>
            <a:prstGeom prst="rect">
              <a:avLst/>
            </a:prstGeom>
            <a:solidFill>
              <a:schemeClr val="bg1"/>
            </a:solidFill>
          </p:spPr>
          <p:txBody>
            <a:bodyPr vert="horz" wrap="square" rtlCol="0">
              <a:spAutoFit/>
            </a:bodyPr>
            <a:lstStyle/>
            <a:p>
              <a:pPr algn="ctr"/>
              <a:r>
                <a:rPr lang="en-GB" b="1" dirty="0"/>
                <a:t>Societal</a:t>
              </a:r>
            </a:p>
          </p:txBody>
        </p:sp>
      </p:grpSp>
      <p:sp>
        <p:nvSpPr>
          <p:cNvPr id="3" name="TextBox 2"/>
          <p:cNvSpPr txBox="1"/>
          <p:nvPr/>
        </p:nvSpPr>
        <p:spPr>
          <a:xfrm>
            <a:off x="3191255" y="1161919"/>
            <a:ext cx="1543702" cy="1107996"/>
          </a:xfrm>
          <a:prstGeom prst="rect">
            <a:avLst/>
          </a:prstGeom>
          <a:noFill/>
        </p:spPr>
        <p:txBody>
          <a:bodyPr wrap="square" rtlCol="0">
            <a:spAutoFit/>
          </a:bodyPr>
          <a:lstStyle/>
          <a:p>
            <a:r>
              <a:rPr lang="en-GB" sz="1100" b="1" dirty="0"/>
              <a:t>START </a:t>
            </a:r>
          </a:p>
          <a:p>
            <a:r>
              <a:rPr lang="en-GB" sz="1100" dirty="0"/>
              <a:t>Citizens UK brings together communities from religious institutions, schools etc. – low pay is a big issue</a:t>
            </a:r>
          </a:p>
        </p:txBody>
      </p:sp>
      <p:sp>
        <p:nvSpPr>
          <p:cNvPr id="30" name="TextBox 29"/>
          <p:cNvSpPr txBox="1"/>
          <p:nvPr/>
        </p:nvSpPr>
        <p:spPr>
          <a:xfrm>
            <a:off x="2146378" y="2531564"/>
            <a:ext cx="1543702" cy="430887"/>
          </a:xfrm>
          <a:prstGeom prst="rect">
            <a:avLst/>
          </a:prstGeom>
          <a:noFill/>
        </p:spPr>
        <p:txBody>
          <a:bodyPr wrap="square" rtlCol="0">
            <a:spAutoFit/>
          </a:bodyPr>
          <a:lstStyle/>
          <a:p>
            <a:r>
              <a:rPr lang="en-GB" sz="1100" dirty="0"/>
              <a:t>Testimony of individual low-paid workers</a:t>
            </a:r>
          </a:p>
        </p:txBody>
      </p:sp>
      <p:sp>
        <p:nvSpPr>
          <p:cNvPr id="31" name="TextBox 30"/>
          <p:cNvSpPr txBox="1"/>
          <p:nvPr/>
        </p:nvSpPr>
        <p:spPr>
          <a:xfrm>
            <a:off x="5338002" y="1252736"/>
            <a:ext cx="1543702" cy="769441"/>
          </a:xfrm>
          <a:prstGeom prst="rect">
            <a:avLst/>
          </a:prstGeom>
          <a:noFill/>
        </p:spPr>
        <p:txBody>
          <a:bodyPr wrap="square" rtlCol="0">
            <a:spAutoFit/>
          </a:bodyPr>
          <a:lstStyle/>
          <a:p>
            <a:r>
              <a:rPr lang="en-GB" sz="1100" dirty="0"/>
              <a:t>Community organising and direct action e.g. demonstrations or pickets</a:t>
            </a:r>
          </a:p>
        </p:txBody>
      </p:sp>
      <p:sp>
        <p:nvSpPr>
          <p:cNvPr id="32" name="TextBox 31"/>
          <p:cNvSpPr txBox="1"/>
          <p:nvPr/>
        </p:nvSpPr>
        <p:spPr>
          <a:xfrm>
            <a:off x="7744898" y="1376563"/>
            <a:ext cx="1543702" cy="769441"/>
          </a:xfrm>
          <a:prstGeom prst="rect">
            <a:avLst/>
          </a:prstGeom>
          <a:noFill/>
        </p:spPr>
        <p:txBody>
          <a:bodyPr wrap="square" rtlCol="0">
            <a:spAutoFit/>
          </a:bodyPr>
          <a:lstStyle/>
          <a:p>
            <a:r>
              <a:rPr lang="en-GB" sz="1100" dirty="0"/>
              <a:t>Public appetite grows amid economic crisis, rising living costs and stagnating wages</a:t>
            </a:r>
          </a:p>
        </p:txBody>
      </p:sp>
      <p:sp>
        <p:nvSpPr>
          <p:cNvPr id="33" name="TextBox 32"/>
          <p:cNvSpPr txBox="1"/>
          <p:nvPr/>
        </p:nvSpPr>
        <p:spPr>
          <a:xfrm>
            <a:off x="5252828" y="5031807"/>
            <a:ext cx="1543702" cy="600164"/>
          </a:xfrm>
          <a:prstGeom prst="rect">
            <a:avLst/>
          </a:prstGeom>
          <a:noFill/>
        </p:spPr>
        <p:txBody>
          <a:bodyPr wrap="square" rtlCol="0">
            <a:spAutoFit/>
          </a:bodyPr>
          <a:lstStyle/>
          <a:p>
            <a:r>
              <a:rPr lang="en-GB" sz="1100" dirty="0"/>
              <a:t>Employers such as London Olympics pay Living Wage</a:t>
            </a:r>
          </a:p>
        </p:txBody>
      </p:sp>
      <p:sp>
        <p:nvSpPr>
          <p:cNvPr id="34" name="TextBox 33"/>
          <p:cNvSpPr txBox="1"/>
          <p:nvPr/>
        </p:nvSpPr>
        <p:spPr>
          <a:xfrm>
            <a:off x="7594907" y="3619367"/>
            <a:ext cx="1543702" cy="600164"/>
          </a:xfrm>
          <a:prstGeom prst="rect">
            <a:avLst/>
          </a:prstGeom>
          <a:noFill/>
        </p:spPr>
        <p:txBody>
          <a:bodyPr wrap="square" rtlCol="0">
            <a:spAutoFit/>
          </a:bodyPr>
          <a:lstStyle/>
          <a:p>
            <a:r>
              <a:rPr lang="en-GB" sz="1100" dirty="0"/>
              <a:t>Mayor of London and Leader of Labour Party support campaign</a:t>
            </a:r>
          </a:p>
        </p:txBody>
      </p:sp>
      <p:sp>
        <p:nvSpPr>
          <p:cNvPr id="35" name="TextBox 34"/>
          <p:cNvSpPr txBox="1"/>
          <p:nvPr/>
        </p:nvSpPr>
        <p:spPr>
          <a:xfrm>
            <a:off x="6124751" y="3692242"/>
            <a:ext cx="1543702" cy="600164"/>
          </a:xfrm>
          <a:prstGeom prst="rect">
            <a:avLst/>
          </a:prstGeom>
          <a:noFill/>
        </p:spPr>
        <p:txBody>
          <a:bodyPr wrap="square" rtlCol="0">
            <a:spAutoFit/>
          </a:bodyPr>
          <a:lstStyle/>
          <a:p>
            <a:r>
              <a:rPr lang="en-GB" sz="1100" dirty="0"/>
              <a:t>Living Wage Foundation established to formally accredit employers</a:t>
            </a:r>
          </a:p>
        </p:txBody>
      </p:sp>
      <p:sp>
        <p:nvSpPr>
          <p:cNvPr id="36" name="TextBox 35"/>
          <p:cNvSpPr txBox="1"/>
          <p:nvPr/>
        </p:nvSpPr>
        <p:spPr>
          <a:xfrm>
            <a:off x="6836360" y="2080484"/>
            <a:ext cx="1543702" cy="938719"/>
          </a:xfrm>
          <a:prstGeom prst="rect">
            <a:avLst/>
          </a:prstGeom>
          <a:noFill/>
        </p:spPr>
        <p:txBody>
          <a:bodyPr wrap="square" rtlCol="0">
            <a:spAutoFit/>
          </a:bodyPr>
          <a:lstStyle/>
          <a:p>
            <a:r>
              <a:rPr lang="en-GB" sz="1100" dirty="0"/>
              <a:t>Other employers see the reputational benefits of accreditation and numbers rise</a:t>
            </a:r>
          </a:p>
        </p:txBody>
      </p:sp>
      <p:sp>
        <p:nvSpPr>
          <p:cNvPr id="37" name="TextBox 36"/>
          <p:cNvSpPr txBox="1"/>
          <p:nvPr/>
        </p:nvSpPr>
        <p:spPr>
          <a:xfrm>
            <a:off x="8024428" y="838213"/>
            <a:ext cx="1486204" cy="430887"/>
          </a:xfrm>
          <a:prstGeom prst="rect">
            <a:avLst/>
          </a:prstGeom>
          <a:noFill/>
        </p:spPr>
        <p:txBody>
          <a:bodyPr wrap="square" rtlCol="0">
            <a:spAutoFit/>
          </a:bodyPr>
          <a:lstStyle/>
          <a:p>
            <a:r>
              <a:rPr lang="en-GB" sz="1100" dirty="0"/>
              <a:t>Living Wage becomes a mainstream idea</a:t>
            </a:r>
          </a:p>
        </p:txBody>
      </p:sp>
      <p:sp>
        <p:nvSpPr>
          <p:cNvPr id="38" name="TextBox 37"/>
          <p:cNvSpPr txBox="1"/>
          <p:nvPr/>
        </p:nvSpPr>
        <p:spPr>
          <a:xfrm>
            <a:off x="8469878" y="5202596"/>
            <a:ext cx="1543702" cy="769441"/>
          </a:xfrm>
          <a:prstGeom prst="rect">
            <a:avLst/>
          </a:prstGeom>
          <a:noFill/>
        </p:spPr>
        <p:txBody>
          <a:bodyPr wrap="square" rtlCol="0">
            <a:spAutoFit/>
          </a:bodyPr>
          <a:lstStyle/>
          <a:p>
            <a:r>
              <a:rPr lang="en-GB" sz="1100" dirty="0"/>
              <a:t>Government announces its own ‘National Living Wage’ policy</a:t>
            </a:r>
          </a:p>
        </p:txBody>
      </p:sp>
      <p:cxnSp>
        <p:nvCxnSpPr>
          <p:cNvPr id="6" name="Straight Arrow Connector 5"/>
          <p:cNvCxnSpPr/>
          <p:nvPr/>
        </p:nvCxnSpPr>
        <p:spPr>
          <a:xfrm flipH="1">
            <a:off x="2860612" y="2251715"/>
            <a:ext cx="480729" cy="316096"/>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53" name="Straight Arrow Connector 52"/>
          <p:cNvCxnSpPr/>
          <p:nvPr/>
        </p:nvCxnSpPr>
        <p:spPr>
          <a:xfrm flipH="1">
            <a:off x="8767531" y="2124383"/>
            <a:ext cx="7504" cy="1562095"/>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55" name="Straight Arrow Connector 54"/>
          <p:cNvCxnSpPr/>
          <p:nvPr/>
        </p:nvCxnSpPr>
        <p:spPr>
          <a:xfrm flipH="1" flipV="1">
            <a:off x="4535078" y="4857147"/>
            <a:ext cx="3844983" cy="429632"/>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59" name="Straight Arrow Connector 58"/>
          <p:cNvCxnSpPr/>
          <p:nvPr/>
        </p:nvCxnSpPr>
        <p:spPr>
          <a:xfrm>
            <a:off x="6193633" y="5459311"/>
            <a:ext cx="679730" cy="345192"/>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62" name="Straight Arrow Connector 61"/>
          <p:cNvCxnSpPr/>
          <p:nvPr/>
        </p:nvCxnSpPr>
        <p:spPr>
          <a:xfrm flipV="1">
            <a:off x="7058204" y="2979245"/>
            <a:ext cx="214480" cy="727502"/>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65" name="Straight Arrow Connector 64"/>
          <p:cNvCxnSpPr/>
          <p:nvPr/>
        </p:nvCxnSpPr>
        <p:spPr>
          <a:xfrm flipV="1">
            <a:off x="7205812" y="1039290"/>
            <a:ext cx="818616" cy="1103014"/>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78" name="Curved Connector 77"/>
          <p:cNvCxnSpPr/>
          <p:nvPr/>
        </p:nvCxnSpPr>
        <p:spPr>
          <a:xfrm>
            <a:off x="9145484" y="1250941"/>
            <a:ext cx="77749" cy="3780866"/>
          </a:xfrm>
          <a:prstGeom prst="curvedConnector3">
            <a:avLst>
              <a:gd name="adj1" fmla="val 394023"/>
            </a:avLst>
          </a:prstGeom>
          <a:ln>
            <a:tailEnd type="triangle"/>
          </a:ln>
        </p:spPr>
        <p:style>
          <a:lnRef idx="1">
            <a:schemeClr val="accent4"/>
          </a:lnRef>
          <a:fillRef idx="0">
            <a:schemeClr val="accent4"/>
          </a:fillRef>
          <a:effectRef idx="0">
            <a:schemeClr val="accent4"/>
          </a:effectRef>
          <a:fontRef idx="minor">
            <a:schemeClr val="tx1"/>
          </a:fontRef>
        </p:style>
      </p:cxnSp>
      <p:sp>
        <p:nvSpPr>
          <p:cNvPr id="90" name="TextBox 89"/>
          <p:cNvSpPr txBox="1"/>
          <p:nvPr/>
        </p:nvSpPr>
        <p:spPr>
          <a:xfrm>
            <a:off x="3068120" y="4698747"/>
            <a:ext cx="1543702" cy="430887"/>
          </a:xfrm>
          <a:prstGeom prst="rect">
            <a:avLst/>
          </a:prstGeom>
          <a:noFill/>
        </p:spPr>
        <p:txBody>
          <a:bodyPr wrap="square" rtlCol="0">
            <a:spAutoFit/>
          </a:bodyPr>
          <a:lstStyle/>
          <a:p>
            <a:r>
              <a:rPr lang="en-GB" sz="1100" dirty="0"/>
              <a:t>Employers must pay ‘National Living Wage’</a:t>
            </a:r>
          </a:p>
        </p:txBody>
      </p:sp>
      <p:sp>
        <p:nvSpPr>
          <p:cNvPr id="91" name="TextBox 90"/>
          <p:cNvSpPr txBox="1"/>
          <p:nvPr/>
        </p:nvSpPr>
        <p:spPr>
          <a:xfrm>
            <a:off x="6828162" y="5459311"/>
            <a:ext cx="1551899" cy="769441"/>
          </a:xfrm>
          <a:prstGeom prst="rect">
            <a:avLst/>
          </a:prstGeom>
          <a:noFill/>
        </p:spPr>
        <p:txBody>
          <a:bodyPr wrap="square" rtlCol="0">
            <a:spAutoFit/>
          </a:bodyPr>
          <a:lstStyle/>
          <a:p>
            <a:r>
              <a:rPr lang="en-GB" sz="1100" dirty="0"/>
              <a:t>JRF and Loughborough University calculate annual Minimum Income Standard</a:t>
            </a:r>
          </a:p>
        </p:txBody>
      </p:sp>
      <p:cxnSp>
        <p:nvCxnSpPr>
          <p:cNvPr id="97" name="Straight Arrow Connector 96"/>
          <p:cNvCxnSpPr/>
          <p:nvPr/>
        </p:nvCxnSpPr>
        <p:spPr>
          <a:xfrm flipH="1" flipV="1">
            <a:off x="7006519" y="4362956"/>
            <a:ext cx="297859" cy="1096355"/>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17" name="Straight Arrow Connector 116"/>
          <p:cNvCxnSpPr>
            <a:endCxn id="32" idx="1"/>
          </p:cNvCxnSpPr>
          <p:nvPr/>
        </p:nvCxnSpPr>
        <p:spPr>
          <a:xfrm>
            <a:off x="6533932" y="1686510"/>
            <a:ext cx="1210966" cy="74774"/>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22" name="Straight Arrow Connector 121"/>
          <p:cNvCxnSpPr/>
          <p:nvPr/>
        </p:nvCxnSpPr>
        <p:spPr>
          <a:xfrm flipH="1">
            <a:off x="6382637" y="4148797"/>
            <a:ext cx="1247765" cy="997567"/>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141" name="TextBox 140"/>
          <p:cNvSpPr txBox="1"/>
          <p:nvPr/>
        </p:nvSpPr>
        <p:spPr>
          <a:xfrm>
            <a:off x="5238306" y="3038673"/>
            <a:ext cx="1543702" cy="600164"/>
          </a:xfrm>
          <a:prstGeom prst="rect">
            <a:avLst/>
          </a:prstGeom>
          <a:noFill/>
        </p:spPr>
        <p:txBody>
          <a:bodyPr wrap="square" rtlCol="0">
            <a:spAutoFit/>
          </a:bodyPr>
          <a:lstStyle/>
          <a:p>
            <a:r>
              <a:rPr lang="en-GB" sz="1100" dirty="0"/>
              <a:t>Living Wage Foundation continues to campaign for a ‘real’ Living Wage</a:t>
            </a:r>
          </a:p>
        </p:txBody>
      </p:sp>
      <p:cxnSp>
        <p:nvCxnSpPr>
          <p:cNvPr id="143" name="Straight Arrow Connector 142"/>
          <p:cNvCxnSpPr/>
          <p:nvPr/>
        </p:nvCxnSpPr>
        <p:spPr>
          <a:xfrm flipV="1">
            <a:off x="4227443" y="3619367"/>
            <a:ext cx="1025385" cy="107938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47" name="Straight Arrow Connector 146"/>
          <p:cNvCxnSpPr/>
          <p:nvPr/>
        </p:nvCxnSpPr>
        <p:spPr>
          <a:xfrm flipV="1">
            <a:off x="3492103" y="2008266"/>
            <a:ext cx="1833019" cy="758691"/>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39" name="TextBox 38"/>
          <p:cNvSpPr txBox="1"/>
          <p:nvPr/>
        </p:nvSpPr>
        <p:spPr>
          <a:xfrm>
            <a:off x="1564468" y="371191"/>
            <a:ext cx="1296144" cy="369332"/>
          </a:xfrm>
          <a:prstGeom prst="rect">
            <a:avLst/>
          </a:prstGeom>
          <a:solidFill>
            <a:schemeClr val="bg1"/>
          </a:solidFill>
        </p:spPr>
        <p:txBody>
          <a:bodyPr vert="horz" wrap="square" rtlCol="0">
            <a:spAutoFit/>
          </a:bodyPr>
          <a:lstStyle/>
          <a:p>
            <a:pPr algn="ctr"/>
            <a:r>
              <a:rPr lang="en-GB" b="1" dirty="0"/>
              <a:t>Community</a:t>
            </a:r>
          </a:p>
        </p:txBody>
      </p:sp>
      <p:sp>
        <p:nvSpPr>
          <p:cNvPr id="40" name="TextBox 39"/>
          <p:cNvSpPr txBox="1"/>
          <p:nvPr/>
        </p:nvSpPr>
        <p:spPr>
          <a:xfrm>
            <a:off x="9042630" y="262517"/>
            <a:ext cx="1476982" cy="369332"/>
          </a:xfrm>
          <a:prstGeom prst="rect">
            <a:avLst/>
          </a:prstGeom>
          <a:solidFill>
            <a:schemeClr val="bg1"/>
          </a:solidFill>
        </p:spPr>
        <p:txBody>
          <a:bodyPr vert="horz" wrap="square" rtlCol="0">
            <a:spAutoFit/>
          </a:bodyPr>
          <a:lstStyle/>
          <a:p>
            <a:pPr algn="ctr"/>
            <a:r>
              <a:rPr lang="en-GB" b="1" dirty="0"/>
              <a:t>Public sphere</a:t>
            </a:r>
          </a:p>
        </p:txBody>
      </p:sp>
      <p:sp>
        <p:nvSpPr>
          <p:cNvPr id="41" name="TextBox 40"/>
          <p:cNvSpPr txBox="1"/>
          <p:nvPr/>
        </p:nvSpPr>
        <p:spPr>
          <a:xfrm>
            <a:off x="8639326" y="6044086"/>
            <a:ext cx="2080591" cy="369332"/>
          </a:xfrm>
          <a:prstGeom prst="rect">
            <a:avLst/>
          </a:prstGeom>
          <a:solidFill>
            <a:schemeClr val="bg1"/>
          </a:solidFill>
        </p:spPr>
        <p:txBody>
          <a:bodyPr vert="horz" wrap="square" rtlCol="0">
            <a:spAutoFit/>
          </a:bodyPr>
          <a:lstStyle/>
          <a:p>
            <a:pPr algn="ctr"/>
            <a:r>
              <a:rPr lang="en-GB" b="1" dirty="0"/>
              <a:t>Institutional power</a:t>
            </a:r>
          </a:p>
        </p:txBody>
      </p:sp>
      <p:sp>
        <p:nvSpPr>
          <p:cNvPr id="42" name="TextBox 41"/>
          <p:cNvSpPr txBox="1"/>
          <p:nvPr/>
        </p:nvSpPr>
        <p:spPr>
          <a:xfrm>
            <a:off x="1498697" y="6057098"/>
            <a:ext cx="1934668" cy="369332"/>
          </a:xfrm>
          <a:prstGeom prst="rect">
            <a:avLst/>
          </a:prstGeom>
          <a:solidFill>
            <a:schemeClr val="bg1"/>
          </a:solidFill>
        </p:spPr>
        <p:txBody>
          <a:bodyPr vert="horz" wrap="square" rtlCol="0">
            <a:spAutoFit/>
          </a:bodyPr>
          <a:lstStyle/>
          <a:p>
            <a:pPr algn="ctr"/>
            <a:r>
              <a:rPr lang="en-GB" b="1" dirty="0"/>
              <a:t>Service provision</a:t>
            </a:r>
          </a:p>
        </p:txBody>
      </p:sp>
      <p:sp>
        <p:nvSpPr>
          <p:cNvPr id="43" name="Title 1"/>
          <p:cNvSpPr>
            <a:spLocks noGrp="1"/>
          </p:cNvSpPr>
          <p:nvPr>
            <p:ph type="title"/>
          </p:nvPr>
        </p:nvSpPr>
        <p:spPr>
          <a:xfrm>
            <a:off x="65792" y="1237283"/>
            <a:ext cx="2769829" cy="524001"/>
          </a:xfrm>
          <a:solidFill>
            <a:srgbClr val="E62D28"/>
          </a:solidFill>
          <a:ln>
            <a:noFill/>
          </a:ln>
        </p:spPr>
        <p:txBody>
          <a:bodyPr>
            <a:normAutofit/>
          </a:bodyPr>
          <a:lstStyle/>
          <a:p>
            <a:r>
              <a:rPr lang="en-GB" sz="2400" dirty="0">
                <a:solidFill>
                  <a:schemeClr val="bg1"/>
                </a:solidFill>
                <a:latin typeface="Merriweather" panose="00000500000000000000" pitchFamily="2" charset="0"/>
              </a:rPr>
              <a:t>The Living Wage</a:t>
            </a:r>
            <a:endParaRPr lang="en-GB" sz="2400" b="1" dirty="0">
              <a:solidFill>
                <a:srgbClr val="FBBB10"/>
              </a:solidFill>
              <a:latin typeface="Merriweather Black" panose="00000A00000000000000" pitchFamily="2" charset="0"/>
            </a:endParaRPr>
          </a:p>
        </p:txBody>
      </p:sp>
    </p:spTree>
    <p:extLst>
      <p:ext uri="{BB962C8B-B14F-4D97-AF65-F5344CB8AC3E}">
        <p14:creationId xmlns:p14="http://schemas.microsoft.com/office/powerpoint/2010/main" val="4179778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Users\Rcahel Nye\AppData\Local\Microsoft\Windows\Temporary Internet Files\Content.Word\TSMF-Social Change Project Logo-RGB.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9917" y="6228752"/>
            <a:ext cx="1304644" cy="407751"/>
          </a:xfrm>
          <a:prstGeom prst="rect">
            <a:avLst/>
          </a:prstGeom>
          <a:noFill/>
          <a:ln>
            <a:noFill/>
          </a:ln>
        </p:spPr>
      </p:pic>
      <p:pic>
        <p:nvPicPr>
          <p:cNvPr id="9" name="Picture 2" descr="Sheila McKechnie Founda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871" y="6324275"/>
            <a:ext cx="752327" cy="40775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1498697" y="227790"/>
            <a:ext cx="9221220" cy="6408712"/>
            <a:chOff x="1498697" y="227790"/>
            <a:chExt cx="9221220" cy="6408712"/>
          </a:xfrm>
        </p:grpSpPr>
        <p:cxnSp>
          <p:nvCxnSpPr>
            <p:cNvPr id="12" name="Straight Arrow Connector 11"/>
            <p:cNvCxnSpPr/>
            <p:nvPr/>
          </p:nvCxnSpPr>
          <p:spPr>
            <a:xfrm flipH="1">
              <a:off x="1811621" y="3420525"/>
              <a:ext cx="8280000" cy="0"/>
            </a:xfrm>
            <a:prstGeom prst="straightConnector1">
              <a:avLst/>
            </a:prstGeom>
            <a:ln w="38100">
              <a:solidFill>
                <a:schemeClr val="bg1">
                  <a:lumMod val="6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4619473" y="227790"/>
              <a:ext cx="2666392" cy="6408712"/>
              <a:chOff x="3239852" y="188640"/>
              <a:chExt cx="2666392" cy="6408712"/>
            </a:xfrm>
          </p:grpSpPr>
          <p:cxnSp>
            <p:nvCxnSpPr>
              <p:cNvPr id="14" name="Straight Arrow Connector 13"/>
              <p:cNvCxnSpPr/>
              <p:nvPr/>
            </p:nvCxnSpPr>
            <p:spPr>
              <a:xfrm>
                <a:off x="4572000" y="369000"/>
                <a:ext cx="0" cy="6120000"/>
              </a:xfrm>
              <a:prstGeom prst="straightConnector1">
                <a:avLst/>
              </a:prstGeom>
              <a:ln w="38100">
                <a:solidFill>
                  <a:schemeClr val="bg1">
                    <a:lumMod val="6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239852" y="188640"/>
                <a:ext cx="2664296" cy="584775"/>
              </a:xfrm>
              <a:prstGeom prst="rect">
                <a:avLst/>
              </a:prstGeom>
              <a:solidFill>
                <a:schemeClr val="bg1"/>
              </a:solidFill>
            </p:spPr>
            <p:txBody>
              <a:bodyPr wrap="square" rtlCol="0">
                <a:spAutoFit/>
              </a:bodyPr>
              <a:lstStyle/>
              <a:p>
                <a:pPr algn="ctr"/>
                <a:r>
                  <a:rPr lang="en-GB" b="1" dirty="0"/>
                  <a:t>Informal</a:t>
                </a:r>
              </a:p>
              <a:p>
                <a:pPr algn="ctr"/>
                <a:r>
                  <a:rPr lang="en-GB" sz="1400" dirty="0"/>
                  <a:t>Messy, unpredictable</a:t>
                </a:r>
              </a:p>
            </p:txBody>
          </p:sp>
          <p:sp>
            <p:nvSpPr>
              <p:cNvPr id="16" name="TextBox 15"/>
              <p:cNvSpPr txBox="1"/>
              <p:nvPr/>
            </p:nvSpPr>
            <p:spPr>
              <a:xfrm>
                <a:off x="3241948" y="6012577"/>
                <a:ext cx="2664296" cy="584775"/>
              </a:xfrm>
              <a:prstGeom prst="rect">
                <a:avLst/>
              </a:prstGeom>
              <a:solidFill>
                <a:schemeClr val="bg1"/>
              </a:solidFill>
            </p:spPr>
            <p:txBody>
              <a:bodyPr wrap="square" rtlCol="0">
                <a:spAutoFit/>
              </a:bodyPr>
              <a:lstStyle/>
              <a:p>
                <a:pPr algn="ctr"/>
                <a:r>
                  <a:rPr lang="en-GB" b="1" dirty="0"/>
                  <a:t>Formal</a:t>
                </a:r>
              </a:p>
              <a:p>
                <a:pPr algn="ctr"/>
                <a:r>
                  <a:rPr lang="en-GB" sz="1400" dirty="0"/>
                  <a:t>Controlled, Measured </a:t>
                </a:r>
              </a:p>
            </p:txBody>
          </p:sp>
        </p:grpSp>
        <p:grpSp>
          <p:nvGrpSpPr>
            <p:cNvPr id="17" name="Group 16"/>
            <p:cNvGrpSpPr/>
            <p:nvPr/>
          </p:nvGrpSpPr>
          <p:grpSpPr>
            <a:xfrm>
              <a:off x="1598348" y="3242445"/>
              <a:ext cx="8921264" cy="383910"/>
              <a:chOff x="180627" y="3250920"/>
              <a:chExt cx="8921264" cy="383910"/>
            </a:xfrm>
          </p:grpSpPr>
          <p:sp>
            <p:nvSpPr>
              <p:cNvPr id="18" name="TextBox 17"/>
              <p:cNvSpPr txBox="1"/>
              <p:nvPr/>
            </p:nvSpPr>
            <p:spPr>
              <a:xfrm>
                <a:off x="180627" y="3250920"/>
                <a:ext cx="1296144" cy="369332"/>
              </a:xfrm>
              <a:prstGeom prst="rect">
                <a:avLst/>
              </a:prstGeom>
              <a:solidFill>
                <a:schemeClr val="bg1"/>
              </a:solidFill>
            </p:spPr>
            <p:txBody>
              <a:bodyPr vert="horz" wrap="square" rtlCol="0">
                <a:spAutoFit/>
              </a:bodyPr>
              <a:lstStyle/>
              <a:p>
                <a:pPr algn="ctr"/>
                <a:r>
                  <a:rPr lang="en-GB" b="1" dirty="0"/>
                  <a:t>Individual</a:t>
                </a:r>
              </a:p>
            </p:txBody>
          </p:sp>
          <p:sp>
            <p:nvSpPr>
              <p:cNvPr id="19" name="TextBox 18"/>
              <p:cNvSpPr txBox="1"/>
              <p:nvPr/>
            </p:nvSpPr>
            <p:spPr>
              <a:xfrm>
                <a:off x="7805747" y="3265498"/>
                <a:ext cx="1296144" cy="369332"/>
              </a:xfrm>
              <a:prstGeom prst="rect">
                <a:avLst/>
              </a:prstGeom>
              <a:solidFill>
                <a:schemeClr val="bg1"/>
              </a:solidFill>
            </p:spPr>
            <p:txBody>
              <a:bodyPr vert="horz" wrap="square" rtlCol="0">
                <a:spAutoFit/>
              </a:bodyPr>
              <a:lstStyle/>
              <a:p>
                <a:pPr algn="ctr"/>
                <a:r>
                  <a:rPr lang="en-GB" b="1" dirty="0"/>
                  <a:t>Societal</a:t>
                </a:r>
              </a:p>
            </p:txBody>
          </p:sp>
        </p:grpSp>
        <p:sp>
          <p:nvSpPr>
            <p:cNvPr id="3" name="TextBox 2"/>
            <p:cNvSpPr txBox="1"/>
            <p:nvPr/>
          </p:nvSpPr>
          <p:spPr>
            <a:xfrm>
              <a:off x="3263916" y="5021144"/>
              <a:ext cx="1661161" cy="1107996"/>
            </a:xfrm>
            <a:prstGeom prst="rect">
              <a:avLst/>
            </a:prstGeom>
            <a:noFill/>
          </p:spPr>
          <p:txBody>
            <a:bodyPr wrap="square" rtlCol="0">
              <a:spAutoFit/>
            </a:bodyPr>
            <a:lstStyle/>
            <a:p>
              <a:r>
                <a:rPr lang="en-GB" sz="1100" b="1" dirty="0"/>
                <a:t>START </a:t>
              </a:r>
            </a:p>
            <a:p>
              <a:r>
                <a:rPr lang="en-GB" sz="1100" dirty="0"/>
                <a:t>Grapevine starts to work with individuals whose needs are not adequately met by existing service provision</a:t>
              </a:r>
            </a:p>
          </p:txBody>
        </p:sp>
        <p:cxnSp>
          <p:nvCxnSpPr>
            <p:cNvPr id="6" name="Straight Arrow Connector 5"/>
            <p:cNvCxnSpPr/>
            <p:nvPr/>
          </p:nvCxnSpPr>
          <p:spPr>
            <a:xfrm flipH="1" flipV="1">
              <a:off x="3116955" y="4343556"/>
              <a:ext cx="557542" cy="710358"/>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39" name="TextBox 38"/>
            <p:cNvSpPr txBox="1"/>
            <p:nvPr/>
          </p:nvSpPr>
          <p:spPr>
            <a:xfrm>
              <a:off x="1564468" y="371191"/>
              <a:ext cx="1296144" cy="369332"/>
            </a:xfrm>
            <a:prstGeom prst="rect">
              <a:avLst/>
            </a:prstGeom>
            <a:solidFill>
              <a:schemeClr val="bg1"/>
            </a:solidFill>
          </p:spPr>
          <p:txBody>
            <a:bodyPr vert="horz" wrap="square" rtlCol="0">
              <a:spAutoFit/>
            </a:bodyPr>
            <a:lstStyle/>
            <a:p>
              <a:pPr algn="ctr"/>
              <a:r>
                <a:rPr lang="en-GB" b="1" dirty="0"/>
                <a:t>Community</a:t>
              </a:r>
            </a:p>
          </p:txBody>
        </p:sp>
        <p:sp>
          <p:nvSpPr>
            <p:cNvPr id="40" name="TextBox 39"/>
            <p:cNvSpPr txBox="1"/>
            <p:nvPr/>
          </p:nvSpPr>
          <p:spPr>
            <a:xfrm>
              <a:off x="9042630" y="262517"/>
              <a:ext cx="1476982" cy="369332"/>
            </a:xfrm>
            <a:prstGeom prst="rect">
              <a:avLst/>
            </a:prstGeom>
            <a:solidFill>
              <a:schemeClr val="bg1"/>
            </a:solidFill>
          </p:spPr>
          <p:txBody>
            <a:bodyPr vert="horz" wrap="square" rtlCol="0">
              <a:spAutoFit/>
            </a:bodyPr>
            <a:lstStyle/>
            <a:p>
              <a:pPr algn="ctr"/>
              <a:r>
                <a:rPr lang="en-GB" b="1" dirty="0"/>
                <a:t>Public sphere</a:t>
              </a:r>
            </a:p>
          </p:txBody>
        </p:sp>
        <p:sp>
          <p:nvSpPr>
            <p:cNvPr id="41" name="TextBox 40"/>
            <p:cNvSpPr txBox="1"/>
            <p:nvPr/>
          </p:nvSpPr>
          <p:spPr>
            <a:xfrm>
              <a:off x="8639326" y="6044086"/>
              <a:ext cx="2080591" cy="369332"/>
            </a:xfrm>
            <a:prstGeom prst="rect">
              <a:avLst/>
            </a:prstGeom>
            <a:solidFill>
              <a:schemeClr val="bg1"/>
            </a:solidFill>
          </p:spPr>
          <p:txBody>
            <a:bodyPr vert="horz" wrap="square" rtlCol="0">
              <a:spAutoFit/>
            </a:bodyPr>
            <a:lstStyle/>
            <a:p>
              <a:pPr algn="ctr"/>
              <a:r>
                <a:rPr lang="en-GB" b="1" dirty="0"/>
                <a:t>Institutional power</a:t>
              </a:r>
            </a:p>
          </p:txBody>
        </p:sp>
        <p:sp>
          <p:nvSpPr>
            <p:cNvPr id="42" name="TextBox 41"/>
            <p:cNvSpPr txBox="1"/>
            <p:nvPr/>
          </p:nvSpPr>
          <p:spPr>
            <a:xfrm>
              <a:off x="1498697" y="6057098"/>
              <a:ext cx="1934668" cy="369332"/>
            </a:xfrm>
            <a:prstGeom prst="rect">
              <a:avLst/>
            </a:prstGeom>
            <a:solidFill>
              <a:schemeClr val="bg1"/>
            </a:solidFill>
          </p:spPr>
          <p:txBody>
            <a:bodyPr vert="horz" wrap="square" rtlCol="0">
              <a:spAutoFit/>
            </a:bodyPr>
            <a:lstStyle/>
            <a:p>
              <a:pPr algn="ctr"/>
              <a:r>
                <a:rPr lang="en-GB" b="1" dirty="0"/>
                <a:t>Service provision</a:t>
              </a:r>
            </a:p>
          </p:txBody>
        </p:sp>
        <p:sp>
          <p:nvSpPr>
            <p:cNvPr id="43" name="TextBox 42"/>
            <p:cNvSpPr txBox="1"/>
            <p:nvPr/>
          </p:nvSpPr>
          <p:spPr>
            <a:xfrm>
              <a:off x="1951539" y="1233406"/>
              <a:ext cx="1543702" cy="769441"/>
            </a:xfrm>
            <a:prstGeom prst="rect">
              <a:avLst/>
            </a:prstGeom>
            <a:noFill/>
          </p:spPr>
          <p:txBody>
            <a:bodyPr wrap="square" rtlCol="0">
              <a:spAutoFit/>
            </a:bodyPr>
            <a:lstStyle/>
            <a:p>
              <a:r>
                <a:rPr lang="en-GB" sz="1100" dirty="0"/>
                <a:t>Community organising, building and bringing in assets and support from community</a:t>
              </a:r>
            </a:p>
          </p:txBody>
        </p:sp>
        <p:sp>
          <p:nvSpPr>
            <p:cNvPr id="44" name="TextBox 43"/>
            <p:cNvSpPr txBox="1"/>
            <p:nvPr/>
          </p:nvSpPr>
          <p:spPr>
            <a:xfrm>
              <a:off x="1951539" y="3683226"/>
              <a:ext cx="1543702" cy="938719"/>
            </a:xfrm>
            <a:prstGeom prst="rect">
              <a:avLst/>
            </a:prstGeom>
            <a:noFill/>
          </p:spPr>
          <p:txBody>
            <a:bodyPr wrap="square" rtlCol="0">
              <a:spAutoFit/>
            </a:bodyPr>
            <a:lstStyle/>
            <a:p>
              <a:r>
                <a:rPr lang="en-GB" sz="1100" dirty="0"/>
                <a:t>Approach centred on really listening to people, allowing them to articulate what support they need </a:t>
              </a:r>
            </a:p>
          </p:txBody>
        </p:sp>
        <p:cxnSp>
          <p:nvCxnSpPr>
            <p:cNvPr id="45" name="Straight Arrow Connector 44"/>
            <p:cNvCxnSpPr/>
            <p:nvPr/>
          </p:nvCxnSpPr>
          <p:spPr>
            <a:xfrm flipH="1" flipV="1">
              <a:off x="2466031" y="2002847"/>
              <a:ext cx="116532" cy="174816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51" name="TextBox 50"/>
            <p:cNvSpPr txBox="1"/>
            <p:nvPr/>
          </p:nvSpPr>
          <p:spPr>
            <a:xfrm>
              <a:off x="5179770" y="1127988"/>
              <a:ext cx="1543702" cy="938719"/>
            </a:xfrm>
            <a:prstGeom prst="rect">
              <a:avLst/>
            </a:prstGeom>
            <a:noFill/>
          </p:spPr>
          <p:txBody>
            <a:bodyPr wrap="square" rtlCol="0">
              <a:spAutoFit/>
            </a:bodyPr>
            <a:lstStyle/>
            <a:p>
              <a:r>
                <a:rPr lang="en-GB" sz="1100" dirty="0"/>
                <a:t>Social movement approach to mobilise wider community through Grapevine’s approach </a:t>
              </a:r>
            </a:p>
          </p:txBody>
        </p:sp>
        <p:cxnSp>
          <p:nvCxnSpPr>
            <p:cNvPr id="54" name="Straight Arrow Connector 53"/>
            <p:cNvCxnSpPr>
              <a:stCxn id="43" idx="3"/>
              <a:endCxn id="51" idx="1"/>
            </p:cNvCxnSpPr>
            <p:nvPr/>
          </p:nvCxnSpPr>
          <p:spPr>
            <a:xfrm flipV="1">
              <a:off x="3495241" y="1597348"/>
              <a:ext cx="1684529" cy="20779"/>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57" name="TextBox 56"/>
            <p:cNvSpPr txBox="1"/>
            <p:nvPr/>
          </p:nvSpPr>
          <p:spPr>
            <a:xfrm>
              <a:off x="6899352" y="3590021"/>
              <a:ext cx="1543702" cy="600164"/>
            </a:xfrm>
            <a:prstGeom prst="rect">
              <a:avLst/>
            </a:prstGeom>
            <a:noFill/>
          </p:spPr>
          <p:txBody>
            <a:bodyPr wrap="square" rtlCol="0">
              <a:spAutoFit/>
            </a:bodyPr>
            <a:lstStyle/>
            <a:p>
              <a:r>
                <a:rPr lang="en-GB" sz="1100" dirty="0"/>
                <a:t>Attract attention from national funders as an example of ‘Good Help’ </a:t>
              </a:r>
            </a:p>
          </p:txBody>
        </p:sp>
        <p:cxnSp>
          <p:nvCxnSpPr>
            <p:cNvPr id="58" name="Straight Arrow Connector 57"/>
            <p:cNvCxnSpPr/>
            <p:nvPr/>
          </p:nvCxnSpPr>
          <p:spPr>
            <a:xfrm>
              <a:off x="6267133" y="1920562"/>
              <a:ext cx="957926" cy="1620924"/>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61" name="TextBox 60"/>
            <p:cNvSpPr txBox="1"/>
            <p:nvPr/>
          </p:nvSpPr>
          <p:spPr>
            <a:xfrm>
              <a:off x="4925077" y="5053914"/>
              <a:ext cx="1156837" cy="769441"/>
            </a:xfrm>
            <a:prstGeom prst="rect">
              <a:avLst/>
            </a:prstGeom>
            <a:noFill/>
          </p:spPr>
          <p:txBody>
            <a:bodyPr wrap="square" rtlCol="0">
              <a:spAutoFit/>
            </a:bodyPr>
            <a:lstStyle/>
            <a:p>
              <a:r>
                <a:rPr lang="en-GB" sz="1100" dirty="0"/>
                <a:t>Grapevine funded to work with more people</a:t>
              </a:r>
            </a:p>
          </p:txBody>
        </p:sp>
        <p:cxnSp>
          <p:nvCxnSpPr>
            <p:cNvPr id="63" name="Straight Arrow Connector 62"/>
            <p:cNvCxnSpPr/>
            <p:nvPr/>
          </p:nvCxnSpPr>
          <p:spPr>
            <a:xfrm flipH="1">
              <a:off x="5696928" y="4110027"/>
              <a:ext cx="1640405" cy="1112897"/>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grpSp>
      <p:sp>
        <p:nvSpPr>
          <p:cNvPr id="28" name="Title 1"/>
          <p:cNvSpPr>
            <a:spLocks noGrp="1"/>
          </p:cNvSpPr>
          <p:nvPr>
            <p:ph type="title"/>
          </p:nvPr>
        </p:nvSpPr>
        <p:spPr>
          <a:xfrm>
            <a:off x="8919738" y="1569823"/>
            <a:ext cx="3199747" cy="433024"/>
          </a:xfrm>
          <a:solidFill>
            <a:srgbClr val="E62D28"/>
          </a:solidFill>
          <a:ln>
            <a:noFill/>
          </a:ln>
        </p:spPr>
        <p:txBody>
          <a:bodyPr>
            <a:normAutofit/>
          </a:bodyPr>
          <a:lstStyle/>
          <a:p>
            <a:r>
              <a:rPr lang="en-GB" sz="2400" dirty="0">
                <a:solidFill>
                  <a:schemeClr val="bg1"/>
                </a:solidFill>
                <a:latin typeface="Merriweather" panose="00000500000000000000" pitchFamily="2" charset="0"/>
              </a:rPr>
              <a:t>Grapevine Coventry</a:t>
            </a:r>
            <a:endParaRPr lang="en-GB" sz="2400" b="1" dirty="0">
              <a:solidFill>
                <a:srgbClr val="FBBB10"/>
              </a:solidFill>
              <a:latin typeface="Merriweather Black" panose="00000A00000000000000" pitchFamily="2" charset="0"/>
            </a:endParaRPr>
          </a:p>
        </p:txBody>
      </p:sp>
      <p:sp>
        <p:nvSpPr>
          <p:cNvPr id="2" name="Rectangle 1"/>
          <p:cNvSpPr/>
          <p:nvPr/>
        </p:nvSpPr>
        <p:spPr>
          <a:xfrm>
            <a:off x="8919738" y="2066707"/>
            <a:ext cx="2584362" cy="424732"/>
          </a:xfrm>
          <a:prstGeom prst="rect">
            <a:avLst/>
          </a:prstGeom>
          <a:solidFill>
            <a:srgbClr val="E62D28"/>
          </a:solidFill>
          <a:ln>
            <a:noFill/>
          </a:ln>
        </p:spPr>
        <p:txBody>
          <a:bodyPr vert="horz" lIns="91440" tIns="45720" rIns="91440" bIns="45720" rtlCol="0" anchor="ctr">
            <a:normAutofit/>
          </a:bodyPr>
          <a:lstStyle/>
          <a:p>
            <a:pPr>
              <a:lnSpc>
                <a:spcPct val="90000"/>
              </a:lnSpc>
              <a:spcBef>
                <a:spcPct val="0"/>
              </a:spcBef>
            </a:pPr>
            <a:r>
              <a:rPr lang="en-GB" sz="2400" dirty="0">
                <a:solidFill>
                  <a:schemeClr val="bg1"/>
                </a:solidFill>
                <a:latin typeface="Merriweather" panose="00000500000000000000" pitchFamily="2" charset="0"/>
                <a:ea typeface="+mj-ea"/>
                <a:cs typeface="+mj-cs"/>
              </a:rPr>
              <a:t>&amp; Warwickshire</a:t>
            </a:r>
          </a:p>
        </p:txBody>
      </p:sp>
    </p:spTree>
    <p:extLst>
      <p:ext uri="{BB962C8B-B14F-4D97-AF65-F5344CB8AC3E}">
        <p14:creationId xmlns:p14="http://schemas.microsoft.com/office/powerpoint/2010/main" val="3855138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Users\Rcahel Nye\AppData\Local\Microsoft\Windows\Temporary Internet Files\Content.Word\TSMF-Social Change Project Logo-RGB.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9917" y="6228752"/>
            <a:ext cx="1304644" cy="407751"/>
          </a:xfrm>
          <a:prstGeom prst="rect">
            <a:avLst/>
          </a:prstGeom>
          <a:noFill/>
          <a:ln>
            <a:noFill/>
          </a:ln>
        </p:spPr>
      </p:pic>
      <p:pic>
        <p:nvPicPr>
          <p:cNvPr id="9" name="Picture 2" descr="Sheila McKechnie Founda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871" y="6324275"/>
            <a:ext cx="752327" cy="40775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1498697" y="227790"/>
            <a:ext cx="9221220" cy="6408712"/>
            <a:chOff x="1498697" y="227790"/>
            <a:chExt cx="9221220" cy="6408712"/>
          </a:xfrm>
        </p:grpSpPr>
        <p:cxnSp>
          <p:nvCxnSpPr>
            <p:cNvPr id="12" name="Straight Arrow Connector 11"/>
            <p:cNvCxnSpPr/>
            <p:nvPr/>
          </p:nvCxnSpPr>
          <p:spPr>
            <a:xfrm flipH="1">
              <a:off x="1811621" y="3420525"/>
              <a:ext cx="8280000" cy="0"/>
            </a:xfrm>
            <a:prstGeom prst="straightConnector1">
              <a:avLst/>
            </a:prstGeom>
            <a:ln w="38100">
              <a:solidFill>
                <a:schemeClr val="bg1">
                  <a:lumMod val="6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4619473" y="227790"/>
              <a:ext cx="2666392" cy="6408712"/>
              <a:chOff x="3239852" y="188640"/>
              <a:chExt cx="2666392" cy="6408712"/>
            </a:xfrm>
          </p:grpSpPr>
          <p:cxnSp>
            <p:nvCxnSpPr>
              <p:cNvPr id="14" name="Straight Arrow Connector 13"/>
              <p:cNvCxnSpPr/>
              <p:nvPr/>
            </p:nvCxnSpPr>
            <p:spPr>
              <a:xfrm>
                <a:off x="4572000" y="369000"/>
                <a:ext cx="0" cy="6120000"/>
              </a:xfrm>
              <a:prstGeom prst="straightConnector1">
                <a:avLst/>
              </a:prstGeom>
              <a:ln w="38100">
                <a:solidFill>
                  <a:schemeClr val="bg1">
                    <a:lumMod val="6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239852" y="188640"/>
                <a:ext cx="2664296" cy="584775"/>
              </a:xfrm>
              <a:prstGeom prst="rect">
                <a:avLst/>
              </a:prstGeom>
              <a:solidFill>
                <a:schemeClr val="bg1"/>
              </a:solidFill>
            </p:spPr>
            <p:txBody>
              <a:bodyPr wrap="square" rtlCol="0">
                <a:spAutoFit/>
              </a:bodyPr>
              <a:lstStyle/>
              <a:p>
                <a:pPr algn="ctr"/>
                <a:r>
                  <a:rPr lang="en-GB" b="1" dirty="0"/>
                  <a:t>Informal</a:t>
                </a:r>
              </a:p>
              <a:p>
                <a:pPr algn="ctr"/>
                <a:r>
                  <a:rPr lang="en-GB" sz="1400" dirty="0"/>
                  <a:t>Messy, unpredictable</a:t>
                </a:r>
              </a:p>
            </p:txBody>
          </p:sp>
          <p:sp>
            <p:nvSpPr>
              <p:cNvPr id="16" name="TextBox 15"/>
              <p:cNvSpPr txBox="1"/>
              <p:nvPr/>
            </p:nvSpPr>
            <p:spPr>
              <a:xfrm>
                <a:off x="3241948" y="6012577"/>
                <a:ext cx="2664296" cy="584775"/>
              </a:xfrm>
              <a:prstGeom prst="rect">
                <a:avLst/>
              </a:prstGeom>
              <a:solidFill>
                <a:schemeClr val="bg1"/>
              </a:solidFill>
            </p:spPr>
            <p:txBody>
              <a:bodyPr wrap="square" rtlCol="0">
                <a:spAutoFit/>
              </a:bodyPr>
              <a:lstStyle/>
              <a:p>
                <a:pPr algn="ctr"/>
                <a:r>
                  <a:rPr lang="en-GB" b="1" dirty="0"/>
                  <a:t>Formal</a:t>
                </a:r>
              </a:p>
              <a:p>
                <a:pPr algn="ctr"/>
                <a:r>
                  <a:rPr lang="en-GB" sz="1400" dirty="0"/>
                  <a:t>Controlled, Measured </a:t>
                </a:r>
              </a:p>
            </p:txBody>
          </p:sp>
        </p:grpSp>
        <p:grpSp>
          <p:nvGrpSpPr>
            <p:cNvPr id="17" name="Group 16"/>
            <p:cNvGrpSpPr/>
            <p:nvPr/>
          </p:nvGrpSpPr>
          <p:grpSpPr>
            <a:xfrm>
              <a:off x="1598348" y="3242445"/>
              <a:ext cx="8921264" cy="383910"/>
              <a:chOff x="180627" y="3250920"/>
              <a:chExt cx="8921264" cy="383910"/>
            </a:xfrm>
          </p:grpSpPr>
          <p:sp>
            <p:nvSpPr>
              <p:cNvPr id="18" name="TextBox 17"/>
              <p:cNvSpPr txBox="1"/>
              <p:nvPr/>
            </p:nvSpPr>
            <p:spPr>
              <a:xfrm>
                <a:off x="180627" y="3250920"/>
                <a:ext cx="1296144" cy="369332"/>
              </a:xfrm>
              <a:prstGeom prst="rect">
                <a:avLst/>
              </a:prstGeom>
              <a:solidFill>
                <a:schemeClr val="bg1"/>
              </a:solidFill>
            </p:spPr>
            <p:txBody>
              <a:bodyPr vert="horz" wrap="square" rtlCol="0">
                <a:spAutoFit/>
              </a:bodyPr>
              <a:lstStyle/>
              <a:p>
                <a:pPr algn="ctr"/>
                <a:r>
                  <a:rPr lang="en-GB" b="1" dirty="0"/>
                  <a:t>Individual</a:t>
                </a:r>
              </a:p>
            </p:txBody>
          </p:sp>
          <p:sp>
            <p:nvSpPr>
              <p:cNvPr id="19" name="TextBox 18"/>
              <p:cNvSpPr txBox="1"/>
              <p:nvPr/>
            </p:nvSpPr>
            <p:spPr>
              <a:xfrm>
                <a:off x="7805747" y="3265498"/>
                <a:ext cx="1296144" cy="369332"/>
              </a:xfrm>
              <a:prstGeom prst="rect">
                <a:avLst/>
              </a:prstGeom>
              <a:solidFill>
                <a:schemeClr val="bg1"/>
              </a:solidFill>
            </p:spPr>
            <p:txBody>
              <a:bodyPr vert="horz" wrap="square" rtlCol="0">
                <a:spAutoFit/>
              </a:bodyPr>
              <a:lstStyle/>
              <a:p>
                <a:pPr algn="ctr"/>
                <a:r>
                  <a:rPr lang="en-GB" b="1" dirty="0"/>
                  <a:t>Societal</a:t>
                </a:r>
              </a:p>
            </p:txBody>
          </p:sp>
        </p:grpSp>
        <p:sp>
          <p:nvSpPr>
            <p:cNvPr id="3" name="TextBox 2"/>
            <p:cNvSpPr txBox="1"/>
            <p:nvPr/>
          </p:nvSpPr>
          <p:spPr>
            <a:xfrm>
              <a:off x="2372639" y="1089989"/>
              <a:ext cx="1543702" cy="1446550"/>
            </a:xfrm>
            <a:prstGeom prst="rect">
              <a:avLst/>
            </a:prstGeom>
            <a:noFill/>
          </p:spPr>
          <p:txBody>
            <a:bodyPr wrap="square" rtlCol="0">
              <a:spAutoFit/>
            </a:bodyPr>
            <a:lstStyle/>
            <a:p>
              <a:r>
                <a:rPr lang="en-GB" sz="1100" b="1" dirty="0"/>
                <a:t>START </a:t>
              </a:r>
            </a:p>
            <a:p>
              <a:r>
                <a:rPr lang="en-GB" sz="1100" dirty="0"/>
                <a:t>Activist </a:t>
              </a:r>
              <a:r>
                <a:rPr lang="en-GB" sz="1100" dirty="0" err="1"/>
                <a:t>Tarana</a:t>
              </a:r>
              <a:r>
                <a:rPr lang="en-GB" sz="1100" dirty="0"/>
                <a:t> Burke uses ‘Me Too’ in her work with women in disadvantaged communities who have experienced sexual abuse</a:t>
              </a:r>
            </a:p>
          </p:txBody>
        </p:sp>
        <p:sp>
          <p:nvSpPr>
            <p:cNvPr id="39" name="TextBox 38"/>
            <p:cNvSpPr txBox="1"/>
            <p:nvPr/>
          </p:nvSpPr>
          <p:spPr>
            <a:xfrm>
              <a:off x="1564468" y="371191"/>
              <a:ext cx="1296144" cy="369332"/>
            </a:xfrm>
            <a:prstGeom prst="rect">
              <a:avLst/>
            </a:prstGeom>
            <a:solidFill>
              <a:schemeClr val="bg1"/>
            </a:solidFill>
          </p:spPr>
          <p:txBody>
            <a:bodyPr vert="horz" wrap="square" rtlCol="0">
              <a:spAutoFit/>
            </a:bodyPr>
            <a:lstStyle/>
            <a:p>
              <a:pPr algn="ctr"/>
              <a:r>
                <a:rPr lang="en-GB" b="1" dirty="0"/>
                <a:t>Community</a:t>
              </a:r>
            </a:p>
          </p:txBody>
        </p:sp>
        <p:sp>
          <p:nvSpPr>
            <p:cNvPr id="40" name="TextBox 39"/>
            <p:cNvSpPr txBox="1"/>
            <p:nvPr/>
          </p:nvSpPr>
          <p:spPr>
            <a:xfrm>
              <a:off x="9042630" y="262517"/>
              <a:ext cx="1476982" cy="369332"/>
            </a:xfrm>
            <a:prstGeom prst="rect">
              <a:avLst/>
            </a:prstGeom>
            <a:solidFill>
              <a:schemeClr val="bg1"/>
            </a:solidFill>
          </p:spPr>
          <p:txBody>
            <a:bodyPr vert="horz" wrap="square" rtlCol="0">
              <a:spAutoFit/>
            </a:bodyPr>
            <a:lstStyle/>
            <a:p>
              <a:pPr algn="ctr"/>
              <a:r>
                <a:rPr lang="en-GB" b="1" dirty="0"/>
                <a:t>Public sphere</a:t>
              </a:r>
            </a:p>
          </p:txBody>
        </p:sp>
        <p:sp>
          <p:nvSpPr>
            <p:cNvPr id="41" name="TextBox 40"/>
            <p:cNvSpPr txBox="1"/>
            <p:nvPr/>
          </p:nvSpPr>
          <p:spPr>
            <a:xfrm>
              <a:off x="8639326" y="6044086"/>
              <a:ext cx="2080591" cy="369332"/>
            </a:xfrm>
            <a:prstGeom prst="rect">
              <a:avLst/>
            </a:prstGeom>
            <a:solidFill>
              <a:schemeClr val="bg1"/>
            </a:solidFill>
          </p:spPr>
          <p:txBody>
            <a:bodyPr vert="horz" wrap="square" rtlCol="0">
              <a:spAutoFit/>
            </a:bodyPr>
            <a:lstStyle/>
            <a:p>
              <a:pPr algn="ctr"/>
              <a:r>
                <a:rPr lang="en-GB" b="1" dirty="0"/>
                <a:t>Institutional power</a:t>
              </a:r>
            </a:p>
          </p:txBody>
        </p:sp>
        <p:sp>
          <p:nvSpPr>
            <p:cNvPr id="42" name="TextBox 41"/>
            <p:cNvSpPr txBox="1"/>
            <p:nvPr/>
          </p:nvSpPr>
          <p:spPr>
            <a:xfrm>
              <a:off x="1498697" y="6057098"/>
              <a:ext cx="1934668" cy="369332"/>
            </a:xfrm>
            <a:prstGeom prst="rect">
              <a:avLst/>
            </a:prstGeom>
            <a:solidFill>
              <a:schemeClr val="bg1"/>
            </a:solidFill>
          </p:spPr>
          <p:txBody>
            <a:bodyPr vert="horz" wrap="square" rtlCol="0">
              <a:spAutoFit/>
            </a:bodyPr>
            <a:lstStyle/>
            <a:p>
              <a:pPr algn="ctr"/>
              <a:r>
                <a:rPr lang="en-GB" b="1" dirty="0"/>
                <a:t>Service provision</a:t>
              </a:r>
            </a:p>
          </p:txBody>
        </p:sp>
        <p:cxnSp>
          <p:nvCxnSpPr>
            <p:cNvPr id="45" name="Straight Arrow Connector 44"/>
            <p:cNvCxnSpPr/>
            <p:nvPr/>
          </p:nvCxnSpPr>
          <p:spPr>
            <a:xfrm>
              <a:off x="3735376" y="1813264"/>
              <a:ext cx="2397211" cy="53452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31" name="TextBox 30"/>
            <p:cNvSpPr txBox="1"/>
            <p:nvPr/>
          </p:nvSpPr>
          <p:spPr>
            <a:xfrm>
              <a:off x="6092056" y="2223489"/>
              <a:ext cx="1647583" cy="1107996"/>
            </a:xfrm>
            <a:prstGeom prst="rect">
              <a:avLst/>
            </a:prstGeom>
            <a:noFill/>
          </p:spPr>
          <p:txBody>
            <a:bodyPr wrap="square" rtlCol="0">
              <a:spAutoFit/>
            </a:bodyPr>
            <a:lstStyle/>
            <a:p>
              <a:r>
                <a:rPr lang="en-GB" sz="1100" dirty="0"/>
                <a:t>#MeToo used by actress after accusations against Harvey Weinstein, and encourages other women to share their experiences</a:t>
              </a:r>
            </a:p>
          </p:txBody>
        </p:sp>
        <p:sp>
          <p:nvSpPr>
            <p:cNvPr id="34" name="TextBox 33"/>
            <p:cNvSpPr txBox="1"/>
            <p:nvPr/>
          </p:nvSpPr>
          <p:spPr>
            <a:xfrm>
              <a:off x="8417929" y="740523"/>
              <a:ext cx="1543702" cy="769441"/>
            </a:xfrm>
            <a:prstGeom prst="rect">
              <a:avLst/>
            </a:prstGeom>
            <a:noFill/>
          </p:spPr>
          <p:txBody>
            <a:bodyPr wrap="square" rtlCol="0">
              <a:spAutoFit/>
            </a:bodyPr>
            <a:lstStyle/>
            <a:p>
              <a:r>
                <a:rPr lang="en-GB" sz="1100" dirty="0"/>
                <a:t>Women across the world use #MeToo to share their experiences online</a:t>
              </a:r>
            </a:p>
          </p:txBody>
        </p:sp>
        <p:cxnSp>
          <p:nvCxnSpPr>
            <p:cNvPr id="35" name="Straight Arrow Connector 34"/>
            <p:cNvCxnSpPr>
              <a:endCxn id="34" idx="1"/>
            </p:cNvCxnSpPr>
            <p:nvPr/>
          </p:nvCxnSpPr>
          <p:spPr>
            <a:xfrm flipV="1">
              <a:off x="7495324" y="1125244"/>
              <a:ext cx="922605" cy="1107995"/>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38" name="TextBox 37"/>
            <p:cNvSpPr txBox="1"/>
            <p:nvPr/>
          </p:nvSpPr>
          <p:spPr>
            <a:xfrm>
              <a:off x="7281674" y="4404333"/>
              <a:ext cx="1543702" cy="430887"/>
            </a:xfrm>
            <a:prstGeom prst="rect">
              <a:avLst/>
            </a:prstGeom>
            <a:noFill/>
          </p:spPr>
          <p:txBody>
            <a:bodyPr wrap="square" rtlCol="0">
              <a:spAutoFit/>
            </a:bodyPr>
            <a:lstStyle/>
            <a:p>
              <a:r>
                <a:rPr lang="en-GB" sz="1100" dirty="0"/>
                <a:t>Weinstein Company brought down</a:t>
              </a:r>
            </a:p>
          </p:txBody>
        </p:sp>
        <p:sp>
          <p:nvSpPr>
            <p:cNvPr id="46" name="TextBox 45"/>
            <p:cNvSpPr txBox="1"/>
            <p:nvPr/>
          </p:nvSpPr>
          <p:spPr>
            <a:xfrm>
              <a:off x="8270779" y="4917906"/>
              <a:ext cx="1543702" cy="600164"/>
            </a:xfrm>
            <a:prstGeom prst="rect">
              <a:avLst/>
            </a:prstGeom>
            <a:noFill/>
          </p:spPr>
          <p:txBody>
            <a:bodyPr wrap="square" rtlCol="0">
              <a:spAutoFit/>
            </a:bodyPr>
            <a:lstStyle/>
            <a:p>
              <a:r>
                <a:rPr lang="en-GB" sz="1100" dirty="0"/>
                <a:t>Government and other institutions investigate evidence of abuse</a:t>
              </a:r>
            </a:p>
          </p:txBody>
        </p:sp>
        <p:cxnSp>
          <p:nvCxnSpPr>
            <p:cNvPr id="47" name="Straight Arrow Connector 46"/>
            <p:cNvCxnSpPr>
              <a:endCxn id="38" idx="0"/>
            </p:cNvCxnSpPr>
            <p:nvPr/>
          </p:nvCxnSpPr>
          <p:spPr>
            <a:xfrm flipH="1">
              <a:off x="8053525" y="1509964"/>
              <a:ext cx="597318" cy="2894369"/>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48" name="Straight Arrow Connector 47"/>
            <p:cNvCxnSpPr/>
            <p:nvPr/>
          </p:nvCxnSpPr>
          <p:spPr>
            <a:xfrm flipH="1">
              <a:off x="9189716" y="1377761"/>
              <a:ext cx="93625" cy="3540145"/>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49" name="Straight Arrow Connector 48"/>
            <p:cNvCxnSpPr/>
            <p:nvPr/>
          </p:nvCxnSpPr>
          <p:spPr>
            <a:xfrm flipV="1">
              <a:off x="8297840" y="1377762"/>
              <a:ext cx="740493" cy="3026571"/>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grpSp>
      <p:sp>
        <p:nvSpPr>
          <p:cNvPr id="27" name="Title 1"/>
          <p:cNvSpPr>
            <a:spLocks noGrp="1"/>
          </p:cNvSpPr>
          <p:nvPr>
            <p:ph type="title"/>
          </p:nvPr>
        </p:nvSpPr>
        <p:spPr>
          <a:xfrm>
            <a:off x="123679" y="1233783"/>
            <a:ext cx="1474670" cy="489139"/>
          </a:xfrm>
          <a:solidFill>
            <a:srgbClr val="E62D28"/>
          </a:solidFill>
          <a:ln>
            <a:noFill/>
          </a:ln>
        </p:spPr>
        <p:txBody>
          <a:bodyPr>
            <a:normAutofit/>
          </a:bodyPr>
          <a:lstStyle/>
          <a:p>
            <a:r>
              <a:rPr lang="en-GB" sz="2400" dirty="0">
                <a:solidFill>
                  <a:schemeClr val="bg1"/>
                </a:solidFill>
                <a:latin typeface="Merriweather" panose="00000500000000000000" pitchFamily="2" charset="0"/>
              </a:rPr>
              <a:t>#MeToo</a:t>
            </a:r>
            <a:endParaRPr lang="en-GB" sz="2400" b="1" dirty="0">
              <a:solidFill>
                <a:srgbClr val="FBBB10"/>
              </a:solidFill>
              <a:latin typeface="Merriweather Black" panose="00000A00000000000000" pitchFamily="2" charset="0"/>
            </a:endParaRPr>
          </a:p>
        </p:txBody>
      </p:sp>
    </p:spTree>
    <p:extLst>
      <p:ext uri="{BB962C8B-B14F-4D97-AF65-F5344CB8AC3E}">
        <p14:creationId xmlns:p14="http://schemas.microsoft.com/office/powerpoint/2010/main" val="2687329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644933"/>
            <a:ext cx="2530642" cy="564675"/>
          </a:xfrm>
          <a:prstGeom prst="rect">
            <a:avLst/>
          </a:prstGeom>
          <a:solidFill>
            <a:srgbClr val="E62D28"/>
          </a:solidFill>
          <a:ln>
            <a:noFill/>
          </a:ln>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solidFill>
                  <a:schemeClr val="bg1"/>
                </a:solidFill>
                <a:latin typeface="Merriweather" panose="00000500000000000000" pitchFamily="2" charset="0"/>
              </a:rPr>
              <a:t>Findings </a:t>
            </a:r>
            <a:r>
              <a:rPr lang="en-GB" sz="3200" b="1" dirty="0">
                <a:solidFill>
                  <a:schemeClr val="bg1"/>
                </a:solidFill>
                <a:latin typeface="Merriweather" panose="00000500000000000000" pitchFamily="2" charset="0"/>
              </a:rPr>
              <a:t>#2</a:t>
            </a:r>
            <a:endParaRPr lang="en-GB" sz="3600" b="1" dirty="0">
              <a:solidFill>
                <a:srgbClr val="FBBB10"/>
              </a:solidFill>
              <a:latin typeface="Merriweather Black" panose="00000A00000000000000" pitchFamily="2" charset="0"/>
            </a:endParaRPr>
          </a:p>
        </p:txBody>
      </p:sp>
      <p:sp>
        <p:nvSpPr>
          <p:cNvPr id="5" name="Content Placeholder 2"/>
          <p:cNvSpPr txBox="1">
            <a:spLocks/>
          </p:cNvSpPr>
          <p:nvPr/>
        </p:nvSpPr>
        <p:spPr>
          <a:xfrm>
            <a:off x="838200" y="2069841"/>
            <a:ext cx="10375232" cy="2896795"/>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GB" sz="3600" dirty="0">
                <a:solidFill>
                  <a:schemeClr val="tx1">
                    <a:lumMod val="65000"/>
                    <a:lumOff val="35000"/>
                  </a:schemeClr>
                </a:solidFill>
                <a:latin typeface="Lato" panose="020F0502020204030203" pitchFamily="34" charset="0"/>
              </a:rPr>
              <a:t>Civil society drives change by witnessing and amplifying lived experience - and by believing things can and should be better/different</a:t>
            </a:r>
          </a:p>
          <a:p>
            <a:pPr>
              <a:lnSpc>
                <a:spcPct val="150000"/>
              </a:lnSpc>
            </a:pPr>
            <a:r>
              <a:rPr lang="en-GB" sz="3600" dirty="0">
                <a:solidFill>
                  <a:schemeClr val="tx1">
                    <a:lumMod val="65000"/>
                    <a:lumOff val="35000"/>
                  </a:schemeClr>
                </a:solidFill>
                <a:latin typeface="Lato" panose="020F0502020204030203" pitchFamily="34" charset="0"/>
              </a:rPr>
              <a:t>Civil society works in ways and goes to places the state finds difficult</a:t>
            </a:r>
          </a:p>
          <a:p>
            <a:pPr>
              <a:lnSpc>
                <a:spcPct val="150000"/>
              </a:lnSpc>
            </a:pPr>
            <a:r>
              <a:rPr lang="en-GB" sz="3600" dirty="0">
                <a:solidFill>
                  <a:schemeClr val="tx1">
                    <a:lumMod val="65000"/>
                    <a:lumOff val="35000"/>
                  </a:schemeClr>
                </a:solidFill>
                <a:latin typeface="Lato" panose="020F0502020204030203" pitchFamily="34" charset="0"/>
              </a:rPr>
              <a:t>Government needs civil society to drive social change</a:t>
            </a:r>
          </a:p>
          <a:p>
            <a:pPr marL="0" indent="0">
              <a:buFont typeface="Arial" panose="020B0604020202020204" pitchFamily="34" charset="0"/>
              <a:buNone/>
            </a:pPr>
            <a:endParaRPr lang="en-GB" dirty="0"/>
          </a:p>
          <a:p>
            <a:endParaRPr lang="en-GB" dirty="0"/>
          </a:p>
          <a:p>
            <a:endParaRPr lang="en-GB" dirty="0"/>
          </a:p>
        </p:txBody>
      </p:sp>
    </p:spTree>
    <p:extLst>
      <p:ext uri="{BB962C8B-B14F-4D97-AF65-F5344CB8AC3E}">
        <p14:creationId xmlns:p14="http://schemas.microsoft.com/office/powerpoint/2010/main" val="2252467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6224" y="2449004"/>
            <a:ext cx="10607679" cy="1734439"/>
          </a:xfrm>
        </p:spPr>
        <p:txBody>
          <a:bodyPr>
            <a:noAutofit/>
          </a:bodyPr>
          <a:lstStyle/>
          <a:p>
            <a:pPr marL="0" indent="0" algn="ctr">
              <a:buNone/>
            </a:pPr>
            <a:r>
              <a:rPr lang="en-GB" sz="4800" b="1" dirty="0">
                <a:solidFill>
                  <a:schemeClr val="tx1">
                    <a:lumMod val="65000"/>
                    <a:lumOff val="35000"/>
                  </a:schemeClr>
                </a:solidFill>
                <a:latin typeface="Lato" panose="020F0502020204030203" pitchFamily="34" charset="0"/>
              </a:rPr>
              <a:t>“</a:t>
            </a:r>
            <a:r>
              <a:rPr lang="en-GB" sz="4800" dirty="0">
                <a:solidFill>
                  <a:schemeClr val="tx1">
                    <a:lumMod val="65000"/>
                    <a:lumOff val="35000"/>
                  </a:schemeClr>
                </a:solidFill>
                <a:latin typeface="Lato" panose="020F0502020204030203" pitchFamily="34" charset="0"/>
              </a:rPr>
              <a:t>Social Power is the capacity civil society has to deliver </a:t>
            </a:r>
            <a:r>
              <a:rPr lang="en-GB" sz="4800" b="1" dirty="0">
                <a:solidFill>
                  <a:srgbClr val="FF0000"/>
                </a:solidFill>
                <a:effectLst>
                  <a:outerShdw blurRad="50800" dist="38100" dir="18900000" algn="bl" rotWithShape="0">
                    <a:srgbClr val="FBBB10">
                      <a:alpha val="57000"/>
                    </a:srgbClr>
                  </a:outerShdw>
                </a:effectLst>
                <a:latin typeface="Lato" panose="020F0502020204030203" pitchFamily="34" charset="0"/>
              </a:rPr>
              <a:t>transformational change </a:t>
            </a:r>
            <a:r>
              <a:rPr lang="en-GB" sz="4800" dirty="0">
                <a:solidFill>
                  <a:schemeClr val="tx1">
                    <a:lumMod val="65000"/>
                    <a:lumOff val="35000"/>
                  </a:schemeClr>
                </a:solidFill>
                <a:latin typeface="Lato" panose="020F0502020204030203" pitchFamily="34" charset="0"/>
              </a:rPr>
              <a:t>– in individual lives, in communities and in society as a whole</a:t>
            </a:r>
            <a:r>
              <a:rPr lang="en-GB" sz="4800" b="1" dirty="0">
                <a:solidFill>
                  <a:schemeClr val="tx1">
                    <a:lumMod val="65000"/>
                    <a:lumOff val="35000"/>
                  </a:schemeClr>
                </a:solidFill>
                <a:latin typeface="Lato" panose="020F0502020204030203" pitchFamily="34" charset="0"/>
              </a:rPr>
              <a:t>“</a:t>
            </a:r>
            <a:endParaRPr lang="en-GB" sz="4800" dirty="0">
              <a:solidFill>
                <a:schemeClr val="tx1">
                  <a:lumMod val="65000"/>
                  <a:lumOff val="35000"/>
                </a:schemeClr>
              </a:solidFill>
              <a:latin typeface="Lato" panose="020F0502020204030203" pitchFamily="34" charset="0"/>
            </a:endParaRPr>
          </a:p>
        </p:txBody>
      </p:sp>
      <p:sp>
        <p:nvSpPr>
          <p:cNvPr id="5" name="Title 1"/>
          <p:cNvSpPr txBox="1">
            <a:spLocks/>
          </p:cNvSpPr>
          <p:nvPr/>
        </p:nvSpPr>
        <p:spPr>
          <a:xfrm>
            <a:off x="904248" y="548005"/>
            <a:ext cx="3411720" cy="634619"/>
          </a:xfrm>
          <a:prstGeom prst="rect">
            <a:avLst/>
          </a:prstGeom>
          <a:solidFill>
            <a:srgbClr val="E62D28"/>
          </a:solidFill>
          <a:ln>
            <a:noFill/>
          </a:ln>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solidFill>
                  <a:schemeClr val="bg1"/>
                </a:solidFill>
                <a:latin typeface="Merriweather" panose="00000500000000000000" pitchFamily="2" charset="0"/>
              </a:rPr>
              <a:t>SOCIAL </a:t>
            </a:r>
            <a:r>
              <a:rPr lang="en-GB" sz="3200" b="1" dirty="0">
                <a:solidFill>
                  <a:srgbClr val="FBBB10"/>
                </a:solidFill>
                <a:latin typeface="Merriweather Black" panose="00000A00000000000000" pitchFamily="2" charset="0"/>
              </a:rPr>
              <a:t>POWER!</a:t>
            </a:r>
          </a:p>
        </p:txBody>
      </p:sp>
      <p:cxnSp>
        <p:nvCxnSpPr>
          <p:cNvPr id="6" name="Straight Connector 5"/>
          <p:cNvCxnSpPr/>
          <p:nvPr/>
        </p:nvCxnSpPr>
        <p:spPr>
          <a:xfrm>
            <a:off x="2136009" y="2206752"/>
            <a:ext cx="7876032" cy="0"/>
          </a:xfrm>
          <a:prstGeom prst="line">
            <a:avLst/>
          </a:prstGeom>
          <a:ln w="19050">
            <a:solidFill>
              <a:srgbClr val="FBBB1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381824" y="5921412"/>
            <a:ext cx="7876032" cy="0"/>
          </a:xfrm>
          <a:prstGeom prst="line">
            <a:avLst/>
          </a:prstGeom>
          <a:ln w="19050">
            <a:solidFill>
              <a:srgbClr val="FBBB1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2667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82168" y="2006393"/>
            <a:ext cx="10232137" cy="1026201"/>
          </a:xfrm>
          <a:prstGeom prst="rect">
            <a:avLst/>
          </a:prstGeom>
          <a:solidFill>
            <a:srgbClr val="E62D28"/>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dirty="0">
                <a:solidFill>
                  <a:schemeClr val="bg1"/>
                </a:solidFill>
                <a:latin typeface="Merriweather" panose="00000500000000000000" pitchFamily="2" charset="0"/>
              </a:rPr>
              <a:t>What makes some things succeed</a:t>
            </a:r>
          </a:p>
        </p:txBody>
      </p:sp>
      <p:sp>
        <p:nvSpPr>
          <p:cNvPr id="6" name="Title 1"/>
          <p:cNvSpPr txBox="1">
            <a:spLocks/>
          </p:cNvSpPr>
          <p:nvPr/>
        </p:nvSpPr>
        <p:spPr>
          <a:xfrm>
            <a:off x="582168" y="3187462"/>
            <a:ext cx="5891969" cy="889974"/>
          </a:xfrm>
          <a:prstGeom prst="rect">
            <a:avLst/>
          </a:prstGeom>
          <a:solidFill>
            <a:srgbClr val="E62D28"/>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dirty="0">
                <a:solidFill>
                  <a:schemeClr val="bg1"/>
                </a:solidFill>
                <a:latin typeface="Merriweather" panose="00000500000000000000" pitchFamily="2" charset="0"/>
              </a:rPr>
              <a:t>Where others fail?</a:t>
            </a:r>
          </a:p>
        </p:txBody>
      </p:sp>
      <p:sp>
        <p:nvSpPr>
          <p:cNvPr id="5" name="Freeform 4"/>
          <p:cNvSpPr/>
          <p:nvPr/>
        </p:nvSpPr>
        <p:spPr>
          <a:xfrm>
            <a:off x="8272271" y="2226424"/>
            <a:ext cx="2523745" cy="586137"/>
          </a:xfrm>
          <a:custGeom>
            <a:avLst/>
            <a:gdLst>
              <a:gd name="connsiteX0" fmla="*/ 574272 w 4670784"/>
              <a:gd name="connsiteY0" fmla="*/ 12192 h 804672"/>
              <a:gd name="connsiteX1" fmla="*/ 440160 w 4670784"/>
              <a:gd name="connsiteY1" fmla="*/ 24384 h 804672"/>
              <a:gd name="connsiteX2" fmla="*/ 342624 w 4670784"/>
              <a:gd name="connsiteY2" fmla="*/ 48768 h 804672"/>
              <a:gd name="connsiteX3" fmla="*/ 293856 w 4670784"/>
              <a:gd name="connsiteY3" fmla="*/ 60960 h 804672"/>
              <a:gd name="connsiteX4" fmla="*/ 281664 w 4670784"/>
              <a:gd name="connsiteY4" fmla="*/ 109728 h 804672"/>
              <a:gd name="connsiteX5" fmla="*/ 318240 w 4670784"/>
              <a:gd name="connsiteY5" fmla="*/ 207264 h 804672"/>
              <a:gd name="connsiteX6" fmla="*/ 354816 w 4670784"/>
              <a:gd name="connsiteY6" fmla="*/ 231648 h 804672"/>
              <a:gd name="connsiteX7" fmla="*/ 281664 w 4670784"/>
              <a:gd name="connsiteY7" fmla="*/ 316992 h 804672"/>
              <a:gd name="connsiteX8" fmla="*/ 232896 w 4670784"/>
              <a:gd name="connsiteY8" fmla="*/ 329184 h 804672"/>
              <a:gd name="connsiteX9" fmla="*/ 159744 w 4670784"/>
              <a:gd name="connsiteY9" fmla="*/ 353568 h 804672"/>
              <a:gd name="connsiteX10" fmla="*/ 123168 w 4670784"/>
              <a:gd name="connsiteY10" fmla="*/ 365760 h 804672"/>
              <a:gd name="connsiteX11" fmla="*/ 37824 w 4670784"/>
              <a:gd name="connsiteY11" fmla="*/ 414528 h 804672"/>
              <a:gd name="connsiteX12" fmla="*/ 1248 w 4670784"/>
              <a:gd name="connsiteY12" fmla="*/ 499872 h 804672"/>
              <a:gd name="connsiteX13" fmla="*/ 37824 w 4670784"/>
              <a:gd name="connsiteY13" fmla="*/ 536448 h 804672"/>
              <a:gd name="connsiteX14" fmla="*/ 74400 w 4670784"/>
              <a:gd name="connsiteY14" fmla="*/ 621792 h 804672"/>
              <a:gd name="connsiteX15" fmla="*/ 98784 w 4670784"/>
              <a:gd name="connsiteY15" fmla="*/ 658368 h 804672"/>
              <a:gd name="connsiteX16" fmla="*/ 110976 w 4670784"/>
              <a:gd name="connsiteY16" fmla="*/ 719328 h 804672"/>
              <a:gd name="connsiteX17" fmla="*/ 159744 w 4670784"/>
              <a:gd name="connsiteY17" fmla="*/ 755904 h 804672"/>
              <a:gd name="connsiteX18" fmla="*/ 330432 w 4670784"/>
              <a:gd name="connsiteY18" fmla="*/ 792480 h 804672"/>
              <a:gd name="connsiteX19" fmla="*/ 1281408 w 4670784"/>
              <a:gd name="connsiteY19" fmla="*/ 804672 h 804672"/>
              <a:gd name="connsiteX20" fmla="*/ 2561568 w 4670784"/>
              <a:gd name="connsiteY20" fmla="*/ 780288 h 804672"/>
              <a:gd name="connsiteX21" fmla="*/ 2634720 w 4670784"/>
              <a:gd name="connsiteY21" fmla="*/ 768096 h 804672"/>
              <a:gd name="connsiteX22" fmla="*/ 2927328 w 4670784"/>
              <a:gd name="connsiteY22" fmla="*/ 743712 h 804672"/>
              <a:gd name="connsiteX23" fmla="*/ 3073632 w 4670784"/>
              <a:gd name="connsiteY23" fmla="*/ 731520 h 804672"/>
              <a:gd name="connsiteX24" fmla="*/ 3171168 w 4670784"/>
              <a:gd name="connsiteY24" fmla="*/ 719328 h 804672"/>
              <a:gd name="connsiteX25" fmla="*/ 3549120 w 4670784"/>
              <a:gd name="connsiteY25" fmla="*/ 731520 h 804672"/>
              <a:gd name="connsiteX26" fmla="*/ 4085568 w 4670784"/>
              <a:gd name="connsiteY26" fmla="*/ 755904 h 804672"/>
              <a:gd name="connsiteX27" fmla="*/ 4585440 w 4670784"/>
              <a:gd name="connsiteY27" fmla="*/ 694944 h 804672"/>
              <a:gd name="connsiteX28" fmla="*/ 4597632 w 4670784"/>
              <a:gd name="connsiteY28" fmla="*/ 560832 h 804672"/>
              <a:gd name="connsiteX29" fmla="*/ 4634208 w 4670784"/>
              <a:gd name="connsiteY29" fmla="*/ 524256 h 804672"/>
              <a:gd name="connsiteX30" fmla="*/ 4646400 w 4670784"/>
              <a:gd name="connsiteY30" fmla="*/ 487680 h 804672"/>
              <a:gd name="connsiteX31" fmla="*/ 4658592 w 4670784"/>
              <a:gd name="connsiteY31" fmla="*/ 402336 h 804672"/>
              <a:gd name="connsiteX32" fmla="*/ 4670784 w 4670784"/>
              <a:gd name="connsiteY32" fmla="*/ 329184 h 804672"/>
              <a:gd name="connsiteX33" fmla="*/ 4658592 w 4670784"/>
              <a:gd name="connsiteY33" fmla="*/ 243840 h 804672"/>
              <a:gd name="connsiteX34" fmla="*/ 4646400 w 4670784"/>
              <a:gd name="connsiteY34" fmla="*/ 207264 h 804672"/>
              <a:gd name="connsiteX35" fmla="*/ 4609824 w 4670784"/>
              <a:gd name="connsiteY35" fmla="*/ 195072 h 804672"/>
              <a:gd name="connsiteX36" fmla="*/ 4573248 w 4670784"/>
              <a:gd name="connsiteY36" fmla="*/ 158496 h 804672"/>
              <a:gd name="connsiteX37" fmla="*/ 4256256 w 4670784"/>
              <a:gd name="connsiteY37" fmla="*/ 121920 h 804672"/>
              <a:gd name="connsiteX38" fmla="*/ 4000224 w 4670784"/>
              <a:gd name="connsiteY38" fmla="*/ 109728 h 804672"/>
              <a:gd name="connsiteX39" fmla="*/ 2732256 w 4670784"/>
              <a:gd name="connsiteY39" fmla="*/ 121920 h 804672"/>
              <a:gd name="connsiteX40" fmla="*/ 2634720 w 4670784"/>
              <a:gd name="connsiteY40" fmla="*/ 146304 h 804672"/>
              <a:gd name="connsiteX41" fmla="*/ 1403328 w 4670784"/>
              <a:gd name="connsiteY41" fmla="*/ 134112 h 804672"/>
              <a:gd name="connsiteX42" fmla="*/ 1305792 w 4670784"/>
              <a:gd name="connsiteY42" fmla="*/ 121920 h 804672"/>
              <a:gd name="connsiteX43" fmla="*/ 1183872 w 4670784"/>
              <a:gd name="connsiteY43" fmla="*/ 109728 h 804672"/>
              <a:gd name="connsiteX44" fmla="*/ 1147296 w 4670784"/>
              <a:gd name="connsiteY44" fmla="*/ 97536 h 804672"/>
              <a:gd name="connsiteX45" fmla="*/ 1098528 w 4670784"/>
              <a:gd name="connsiteY45" fmla="*/ 73152 h 804672"/>
              <a:gd name="connsiteX46" fmla="*/ 1037568 w 4670784"/>
              <a:gd name="connsiteY46" fmla="*/ 60960 h 804672"/>
              <a:gd name="connsiteX47" fmla="*/ 1000992 w 4670784"/>
              <a:gd name="connsiteY47" fmla="*/ 48768 h 804672"/>
              <a:gd name="connsiteX48" fmla="*/ 940032 w 4670784"/>
              <a:gd name="connsiteY48" fmla="*/ 36576 h 804672"/>
              <a:gd name="connsiteX49" fmla="*/ 866880 w 4670784"/>
              <a:gd name="connsiteY49" fmla="*/ 12192 h 804672"/>
              <a:gd name="connsiteX50" fmla="*/ 818112 w 4670784"/>
              <a:gd name="connsiteY50" fmla="*/ 0 h 804672"/>
              <a:gd name="connsiteX51" fmla="*/ 574272 w 4670784"/>
              <a:gd name="connsiteY51" fmla="*/ 12192 h 804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670784" h="804672">
                <a:moveTo>
                  <a:pt x="574272" y="12192"/>
                </a:moveTo>
                <a:cubicBezTo>
                  <a:pt x="529568" y="16256"/>
                  <a:pt x="484499" y="17383"/>
                  <a:pt x="440160" y="24384"/>
                </a:cubicBezTo>
                <a:cubicBezTo>
                  <a:pt x="407057" y="29611"/>
                  <a:pt x="375136" y="40640"/>
                  <a:pt x="342624" y="48768"/>
                </a:cubicBezTo>
                <a:lnTo>
                  <a:pt x="293856" y="60960"/>
                </a:lnTo>
                <a:cubicBezTo>
                  <a:pt x="289792" y="77216"/>
                  <a:pt x="281664" y="92972"/>
                  <a:pt x="281664" y="109728"/>
                </a:cubicBezTo>
                <a:cubicBezTo>
                  <a:pt x="281664" y="144621"/>
                  <a:pt x="293014" y="182038"/>
                  <a:pt x="318240" y="207264"/>
                </a:cubicBezTo>
                <a:cubicBezTo>
                  <a:pt x="328601" y="217625"/>
                  <a:pt x="342624" y="223520"/>
                  <a:pt x="354816" y="231648"/>
                </a:cubicBezTo>
                <a:cubicBezTo>
                  <a:pt x="333832" y="263125"/>
                  <a:pt x="315452" y="295874"/>
                  <a:pt x="281664" y="316992"/>
                </a:cubicBezTo>
                <a:cubicBezTo>
                  <a:pt x="267455" y="325873"/>
                  <a:pt x="248946" y="324369"/>
                  <a:pt x="232896" y="329184"/>
                </a:cubicBezTo>
                <a:cubicBezTo>
                  <a:pt x="208277" y="336570"/>
                  <a:pt x="184128" y="345440"/>
                  <a:pt x="159744" y="353568"/>
                </a:cubicBezTo>
                <a:cubicBezTo>
                  <a:pt x="147552" y="357632"/>
                  <a:pt x="133861" y="358631"/>
                  <a:pt x="123168" y="365760"/>
                </a:cubicBezTo>
                <a:cubicBezTo>
                  <a:pt x="71470" y="400226"/>
                  <a:pt x="99698" y="383591"/>
                  <a:pt x="37824" y="414528"/>
                </a:cubicBezTo>
                <a:cubicBezTo>
                  <a:pt x="24799" y="434065"/>
                  <a:pt x="-6625" y="472317"/>
                  <a:pt x="1248" y="499872"/>
                </a:cubicBezTo>
                <a:cubicBezTo>
                  <a:pt x="5985" y="516451"/>
                  <a:pt x="27802" y="522418"/>
                  <a:pt x="37824" y="536448"/>
                </a:cubicBezTo>
                <a:cubicBezTo>
                  <a:pt x="80107" y="595645"/>
                  <a:pt x="47868" y="568728"/>
                  <a:pt x="74400" y="621792"/>
                </a:cubicBezTo>
                <a:cubicBezTo>
                  <a:pt x="80953" y="634898"/>
                  <a:pt x="90656" y="646176"/>
                  <a:pt x="98784" y="658368"/>
                </a:cubicBezTo>
                <a:cubicBezTo>
                  <a:pt x="102848" y="678688"/>
                  <a:pt x="99993" y="701755"/>
                  <a:pt x="110976" y="719328"/>
                </a:cubicBezTo>
                <a:cubicBezTo>
                  <a:pt x="121746" y="736559"/>
                  <a:pt x="141569" y="746817"/>
                  <a:pt x="159744" y="755904"/>
                </a:cubicBezTo>
                <a:cubicBezTo>
                  <a:pt x="206941" y="779502"/>
                  <a:pt x="280102" y="791310"/>
                  <a:pt x="330432" y="792480"/>
                </a:cubicBezTo>
                <a:cubicBezTo>
                  <a:pt x="647364" y="799851"/>
                  <a:pt x="964416" y="800608"/>
                  <a:pt x="1281408" y="804672"/>
                </a:cubicBezTo>
                <a:lnTo>
                  <a:pt x="2561568" y="780288"/>
                </a:lnTo>
                <a:cubicBezTo>
                  <a:pt x="2586264" y="779190"/>
                  <a:pt x="2610122" y="770556"/>
                  <a:pt x="2634720" y="768096"/>
                </a:cubicBezTo>
                <a:cubicBezTo>
                  <a:pt x="2732108" y="758357"/>
                  <a:pt x="2829792" y="751840"/>
                  <a:pt x="2927328" y="743712"/>
                </a:cubicBezTo>
                <a:cubicBezTo>
                  <a:pt x="2976096" y="739648"/>
                  <a:pt x="3025073" y="737590"/>
                  <a:pt x="3073632" y="731520"/>
                </a:cubicBezTo>
                <a:lnTo>
                  <a:pt x="3171168" y="719328"/>
                </a:lnTo>
                <a:lnTo>
                  <a:pt x="3549120" y="731520"/>
                </a:lnTo>
                <a:lnTo>
                  <a:pt x="4085568" y="755904"/>
                </a:lnTo>
                <a:cubicBezTo>
                  <a:pt x="4122040" y="754080"/>
                  <a:pt x="4558418" y="884099"/>
                  <a:pt x="4585440" y="694944"/>
                </a:cubicBezTo>
                <a:cubicBezTo>
                  <a:pt x="4591788" y="650507"/>
                  <a:pt x="4585300" y="603993"/>
                  <a:pt x="4597632" y="560832"/>
                </a:cubicBezTo>
                <a:cubicBezTo>
                  <a:pt x="4602369" y="544253"/>
                  <a:pt x="4622016" y="536448"/>
                  <a:pt x="4634208" y="524256"/>
                </a:cubicBezTo>
                <a:cubicBezTo>
                  <a:pt x="4638272" y="512064"/>
                  <a:pt x="4643880" y="500282"/>
                  <a:pt x="4646400" y="487680"/>
                </a:cubicBezTo>
                <a:cubicBezTo>
                  <a:pt x="4652036" y="459501"/>
                  <a:pt x="4654222" y="430739"/>
                  <a:pt x="4658592" y="402336"/>
                </a:cubicBezTo>
                <a:cubicBezTo>
                  <a:pt x="4662351" y="377903"/>
                  <a:pt x="4666720" y="353568"/>
                  <a:pt x="4670784" y="329184"/>
                </a:cubicBezTo>
                <a:cubicBezTo>
                  <a:pt x="4666720" y="300736"/>
                  <a:pt x="4664228" y="272019"/>
                  <a:pt x="4658592" y="243840"/>
                </a:cubicBezTo>
                <a:cubicBezTo>
                  <a:pt x="4656072" y="231238"/>
                  <a:pt x="4655487" y="216351"/>
                  <a:pt x="4646400" y="207264"/>
                </a:cubicBezTo>
                <a:cubicBezTo>
                  <a:pt x="4637313" y="198177"/>
                  <a:pt x="4622016" y="199136"/>
                  <a:pt x="4609824" y="195072"/>
                </a:cubicBezTo>
                <a:cubicBezTo>
                  <a:pt x="4597632" y="182880"/>
                  <a:pt x="4589341" y="164686"/>
                  <a:pt x="4573248" y="158496"/>
                </a:cubicBezTo>
                <a:cubicBezTo>
                  <a:pt x="4495056" y="128422"/>
                  <a:pt x="4323525" y="125556"/>
                  <a:pt x="4256256" y="121920"/>
                </a:cubicBezTo>
                <a:lnTo>
                  <a:pt x="4000224" y="109728"/>
                </a:lnTo>
                <a:lnTo>
                  <a:pt x="2732256" y="121920"/>
                </a:lnTo>
                <a:cubicBezTo>
                  <a:pt x="2698755" y="122817"/>
                  <a:pt x="2634720" y="146304"/>
                  <a:pt x="2634720" y="146304"/>
                </a:cubicBezTo>
                <a:lnTo>
                  <a:pt x="1403328" y="134112"/>
                </a:lnTo>
                <a:cubicBezTo>
                  <a:pt x="1370568" y="133511"/>
                  <a:pt x="1338357" y="125538"/>
                  <a:pt x="1305792" y="121920"/>
                </a:cubicBezTo>
                <a:cubicBezTo>
                  <a:pt x="1265199" y="117410"/>
                  <a:pt x="1224512" y="113792"/>
                  <a:pt x="1183872" y="109728"/>
                </a:cubicBezTo>
                <a:cubicBezTo>
                  <a:pt x="1171680" y="105664"/>
                  <a:pt x="1159108" y="102598"/>
                  <a:pt x="1147296" y="97536"/>
                </a:cubicBezTo>
                <a:cubicBezTo>
                  <a:pt x="1130591" y="90377"/>
                  <a:pt x="1115770" y="78899"/>
                  <a:pt x="1098528" y="73152"/>
                </a:cubicBezTo>
                <a:cubicBezTo>
                  <a:pt x="1078869" y="66599"/>
                  <a:pt x="1057672" y="65986"/>
                  <a:pt x="1037568" y="60960"/>
                </a:cubicBezTo>
                <a:cubicBezTo>
                  <a:pt x="1025100" y="57843"/>
                  <a:pt x="1013460" y="51885"/>
                  <a:pt x="1000992" y="48768"/>
                </a:cubicBezTo>
                <a:cubicBezTo>
                  <a:pt x="980888" y="43742"/>
                  <a:pt x="960024" y="42028"/>
                  <a:pt x="940032" y="36576"/>
                </a:cubicBezTo>
                <a:cubicBezTo>
                  <a:pt x="915235" y="29813"/>
                  <a:pt x="891816" y="18426"/>
                  <a:pt x="866880" y="12192"/>
                </a:cubicBezTo>
                <a:lnTo>
                  <a:pt x="818112" y="0"/>
                </a:lnTo>
                <a:lnTo>
                  <a:pt x="574272" y="12192"/>
                </a:lnTo>
                <a:close/>
              </a:path>
            </a:pathLst>
          </a:custGeom>
          <a:solidFill>
            <a:srgbClr val="FFFF0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2"/>
          <a:stretch>
            <a:fillRect/>
          </a:stretch>
        </p:blipFill>
        <p:spPr>
          <a:xfrm>
            <a:off x="9534144" y="3364992"/>
            <a:ext cx="1805199" cy="3505200"/>
          </a:xfrm>
          <a:prstGeom prst="rect">
            <a:avLst/>
          </a:prstGeom>
        </p:spPr>
      </p:pic>
    </p:spTree>
    <p:extLst>
      <p:ext uri="{BB962C8B-B14F-4D97-AF65-F5344CB8AC3E}">
        <p14:creationId xmlns:p14="http://schemas.microsoft.com/office/powerpoint/2010/main" val="1174094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15024"/>
          <a:stretch/>
        </p:blipFill>
        <p:spPr>
          <a:xfrm>
            <a:off x="5017004" y="85344"/>
            <a:ext cx="7069097" cy="3378958"/>
          </a:xfrm>
          <a:prstGeom prst="rect">
            <a:avLst/>
          </a:prstGeom>
        </p:spPr>
      </p:pic>
      <p:sp>
        <p:nvSpPr>
          <p:cNvPr id="8" name="Title 1"/>
          <p:cNvSpPr txBox="1">
            <a:spLocks/>
          </p:cNvSpPr>
          <p:nvPr/>
        </p:nvSpPr>
        <p:spPr>
          <a:xfrm>
            <a:off x="582168" y="2702306"/>
            <a:ext cx="10762488" cy="1125982"/>
          </a:xfrm>
          <a:prstGeom prst="rect">
            <a:avLst/>
          </a:prstGeom>
          <a:solidFill>
            <a:srgbClr val="FBBB10"/>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dirty="0">
                <a:solidFill>
                  <a:schemeClr val="bg1"/>
                </a:solidFill>
                <a:latin typeface="Merriweather" panose="00000500000000000000" pitchFamily="2" charset="0"/>
              </a:rPr>
              <a:t>The </a:t>
            </a:r>
            <a:r>
              <a:rPr lang="en-GB" sz="5400" b="1" dirty="0">
                <a:solidFill>
                  <a:srgbClr val="E62D28"/>
                </a:solidFill>
                <a:latin typeface="Merriweather" panose="00000500000000000000" pitchFamily="2" charset="0"/>
              </a:rPr>
              <a:t>Twelve</a:t>
            </a:r>
            <a:r>
              <a:rPr lang="en-GB" sz="5400" dirty="0">
                <a:solidFill>
                  <a:srgbClr val="E62D28"/>
                </a:solidFill>
                <a:latin typeface="Merriweather" panose="00000500000000000000" pitchFamily="2" charset="0"/>
              </a:rPr>
              <a:t> </a:t>
            </a:r>
            <a:r>
              <a:rPr lang="en-GB" sz="5400" b="1" dirty="0">
                <a:solidFill>
                  <a:srgbClr val="E62D28"/>
                </a:solidFill>
                <a:latin typeface="Merriweather Black" panose="00000A00000000000000" pitchFamily="2" charset="0"/>
              </a:rPr>
              <a:t>Habits</a:t>
            </a:r>
            <a:r>
              <a:rPr lang="en-GB" sz="5400" dirty="0">
                <a:solidFill>
                  <a:srgbClr val="E62D28"/>
                </a:solidFill>
                <a:latin typeface="Merriweather" panose="00000500000000000000" pitchFamily="2" charset="0"/>
              </a:rPr>
              <a:t> </a:t>
            </a:r>
            <a:r>
              <a:rPr lang="en-GB" sz="5400" dirty="0">
                <a:solidFill>
                  <a:schemeClr val="bg1"/>
                </a:solidFill>
                <a:latin typeface="Merriweather" panose="00000500000000000000" pitchFamily="2" charset="0"/>
              </a:rPr>
              <a:t>of Effective</a:t>
            </a:r>
          </a:p>
        </p:txBody>
      </p:sp>
      <p:sp>
        <p:nvSpPr>
          <p:cNvPr id="9" name="Title 1"/>
          <p:cNvSpPr txBox="1">
            <a:spLocks/>
          </p:cNvSpPr>
          <p:nvPr/>
        </p:nvSpPr>
        <p:spPr>
          <a:xfrm>
            <a:off x="582168" y="3964178"/>
            <a:ext cx="5739384" cy="1010158"/>
          </a:xfrm>
          <a:prstGeom prst="rect">
            <a:avLst/>
          </a:prstGeom>
          <a:solidFill>
            <a:srgbClr val="FBBB10"/>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dirty="0">
                <a:solidFill>
                  <a:schemeClr val="bg1"/>
                </a:solidFill>
                <a:latin typeface="Merriweather" panose="00000500000000000000" pitchFamily="2" charset="0"/>
              </a:rPr>
              <a:t>Change-Makers</a:t>
            </a:r>
          </a:p>
        </p:txBody>
      </p:sp>
    </p:spTree>
    <p:extLst>
      <p:ext uri="{BB962C8B-B14F-4D97-AF65-F5344CB8AC3E}">
        <p14:creationId xmlns:p14="http://schemas.microsoft.com/office/powerpoint/2010/main" val="2195143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556515"/>
            <a:ext cx="7415784" cy="565150"/>
          </a:xfrm>
          <a:prstGeom prst="rect">
            <a:avLst/>
          </a:prstGeom>
          <a:solidFill>
            <a:srgbClr val="FBBB10"/>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100" dirty="0">
                <a:solidFill>
                  <a:schemeClr val="bg1"/>
                </a:solidFill>
                <a:latin typeface="Merriweather" panose="00000500000000000000" pitchFamily="2" charset="0"/>
              </a:rPr>
              <a:t>#1 Mission first, not model or money</a:t>
            </a:r>
          </a:p>
        </p:txBody>
      </p:sp>
      <p:sp>
        <p:nvSpPr>
          <p:cNvPr id="8" name="Content Placeholder 2"/>
          <p:cNvSpPr txBox="1">
            <a:spLocks/>
          </p:cNvSpPr>
          <p:nvPr/>
        </p:nvSpPr>
        <p:spPr>
          <a:xfrm>
            <a:off x="838200" y="1910969"/>
            <a:ext cx="8537448" cy="34169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i="1" dirty="0">
                <a:solidFill>
                  <a:schemeClr val="tx1">
                    <a:lumMod val="65000"/>
                    <a:lumOff val="35000"/>
                  </a:schemeClr>
                </a:solidFill>
              </a:rPr>
              <a:t>“</a:t>
            </a:r>
            <a:r>
              <a:rPr lang="en-GB" i="1" dirty="0">
                <a:solidFill>
                  <a:schemeClr val="tx1">
                    <a:lumMod val="65000"/>
                    <a:lumOff val="35000"/>
                  </a:schemeClr>
                </a:solidFill>
              </a:rPr>
              <a:t>Shared vision is vital for the learning organisation because it provides the focus and energy for learning – generative learning occurs only when people are striving to accomplish something that matters deeply to them</a:t>
            </a:r>
            <a:r>
              <a:rPr lang="en-GB" b="1" i="1" dirty="0">
                <a:solidFill>
                  <a:schemeClr val="tx1">
                    <a:lumMod val="65000"/>
                    <a:lumOff val="35000"/>
                  </a:schemeClr>
                </a:solidFill>
              </a:rPr>
              <a:t>.”</a:t>
            </a:r>
          </a:p>
          <a:p>
            <a:pPr marL="0" indent="0">
              <a:buFont typeface="Arial" panose="020B0604020202020204" pitchFamily="34" charset="0"/>
              <a:buNone/>
            </a:pPr>
            <a:endParaRPr lang="en-GB" dirty="0"/>
          </a:p>
          <a:p>
            <a:pPr marL="0" indent="0">
              <a:buFont typeface="Arial" panose="020B0604020202020204" pitchFamily="34" charset="0"/>
              <a:buNone/>
            </a:pPr>
            <a:r>
              <a:rPr lang="en-GB" b="1" dirty="0">
                <a:solidFill>
                  <a:schemeClr val="tx1">
                    <a:lumMod val="65000"/>
                    <a:lumOff val="35000"/>
                  </a:schemeClr>
                </a:solidFill>
              </a:rPr>
              <a:t>Peter Senge The Fifth Discipline</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9888" r="4575" b="24122"/>
          <a:stretch/>
        </p:blipFill>
        <p:spPr>
          <a:xfrm>
            <a:off x="6358633" y="3547872"/>
            <a:ext cx="5644630" cy="3310128"/>
          </a:xfrm>
          <a:prstGeom prst="rect">
            <a:avLst/>
          </a:prstGeom>
        </p:spPr>
      </p:pic>
    </p:spTree>
    <p:extLst>
      <p:ext uri="{BB962C8B-B14F-4D97-AF65-F5344CB8AC3E}">
        <p14:creationId xmlns:p14="http://schemas.microsoft.com/office/powerpoint/2010/main" val="4234825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50392" y="544640"/>
            <a:ext cx="7415784" cy="565150"/>
          </a:xfrm>
          <a:prstGeom prst="rect">
            <a:avLst/>
          </a:prstGeom>
          <a:solidFill>
            <a:srgbClr val="FBBB10"/>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100" dirty="0">
                <a:solidFill>
                  <a:schemeClr val="bg1"/>
                </a:solidFill>
                <a:latin typeface="Merriweather" panose="00000500000000000000" pitchFamily="2" charset="0"/>
              </a:rPr>
              <a:t>#2 Looking at the bigger picture </a:t>
            </a:r>
          </a:p>
        </p:txBody>
      </p:sp>
      <p:sp>
        <p:nvSpPr>
          <p:cNvPr id="7" name="Content Placeholder 2"/>
          <p:cNvSpPr>
            <a:spLocks noGrp="1"/>
          </p:cNvSpPr>
          <p:nvPr>
            <p:ph idx="1"/>
          </p:nvPr>
        </p:nvSpPr>
        <p:spPr>
          <a:xfrm>
            <a:off x="850392" y="1947545"/>
            <a:ext cx="8817864" cy="4351338"/>
          </a:xfrm>
        </p:spPr>
        <p:txBody>
          <a:bodyPr>
            <a:normAutofit/>
          </a:bodyPr>
          <a:lstStyle/>
          <a:p>
            <a:pPr marL="0" indent="0">
              <a:buNone/>
            </a:pPr>
            <a:r>
              <a:rPr lang="en-GB" i="1" dirty="0">
                <a:solidFill>
                  <a:schemeClr val="tx1">
                    <a:lumMod val="65000"/>
                    <a:lumOff val="35000"/>
                  </a:schemeClr>
                </a:solidFill>
              </a:rPr>
              <a:t>“You have to work hard at it, whether that means rigorously analysing a system or rigorously casting off your own paradigms and throwing yourself into the humility of not-knowing. In the end, it seems that mastery has less to do with pushing leverage points than it does with strategically, profoundly, madly, letting go and dancing with the system”</a:t>
            </a:r>
          </a:p>
          <a:p>
            <a:pPr marL="0" indent="0">
              <a:buNone/>
            </a:pPr>
            <a:endParaRPr lang="en-GB" dirty="0"/>
          </a:p>
          <a:p>
            <a:pPr marL="0" indent="0">
              <a:buNone/>
            </a:pPr>
            <a:r>
              <a:rPr lang="en-GB" sz="3000" b="1" dirty="0">
                <a:solidFill>
                  <a:schemeClr val="tx1">
                    <a:lumMod val="65000"/>
                    <a:lumOff val="35000"/>
                  </a:schemeClr>
                </a:solidFill>
              </a:rPr>
              <a:t>Donatella Meadows, Thinking in Systems: A Primer</a:t>
            </a:r>
          </a:p>
        </p:txBody>
      </p:sp>
      <p:pic>
        <p:nvPicPr>
          <p:cNvPr id="8" name="Picture 7"/>
          <p:cNvPicPr>
            <a:picLocks noChangeAspect="1"/>
          </p:cNvPicPr>
          <p:nvPr/>
        </p:nvPicPr>
        <p:blipFill>
          <a:blip r:embed="rId2"/>
          <a:stretch>
            <a:fillRect/>
          </a:stretch>
        </p:blipFill>
        <p:spPr>
          <a:xfrm rot="1455600">
            <a:off x="8642678" y="369111"/>
            <a:ext cx="3739256" cy="2099656"/>
          </a:xfrm>
          <a:prstGeom prst="rect">
            <a:avLst/>
          </a:prstGeom>
        </p:spPr>
      </p:pic>
    </p:spTree>
    <p:extLst>
      <p:ext uri="{BB962C8B-B14F-4D97-AF65-F5344CB8AC3E}">
        <p14:creationId xmlns:p14="http://schemas.microsoft.com/office/powerpoint/2010/main" val="1296406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532448"/>
            <a:ext cx="7415784" cy="565150"/>
          </a:xfrm>
          <a:prstGeom prst="rect">
            <a:avLst/>
          </a:prstGeom>
          <a:solidFill>
            <a:srgbClr val="FBBB10"/>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100" dirty="0">
                <a:solidFill>
                  <a:schemeClr val="bg1"/>
                </a:solidFill>
                <a:latin typeface="Merriweather" panose="00000500000000000000" pitchFamily="2" charset="0"/>
              </a:rPr>
              <a:t>#3 Being adaptive and responsive </a:t>
            </a:r>
          </a:p>
        </p:txBody>
      </p:sp>
      <p:sp>
        <p:nvSpPr>
          <p:cNvPr id="8" name="Content Placeholder 2"/>
          <p:cNvSpPr txBox="1">
            <a:spLocks/>
          </p:cNvSpPr>
          <p:nvPr/>
        </p:nvSpPr>
        <p:spPr>
          <a:xfrm>
            <a:off x="838200" y="1890754"/>
            <a:ext cx="8001000" cy="27585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600" i="1" dirty="0">
                <a:solidFill>
                  <a:schemeClr val="tx1">
                    <a:lumMod val="65000"/>
                    <a:lumOff val="35000"/>
                  </a:schemeClr>
                </a:solidFill>
              </a:rPr>
              <a:t>“Events, dear boy, events”</a:t>
            </a:r>
          </a:p>
          <a:p>
            <a:pPr marL="0" indent="0">
              <a:buFont typeface="Arial" panose="020B0604020202020204" pitchFamily="34" charset="0"/>
              <a:buNone/>
            </a:pPr>
            <a:endParaRPr lang="en-GB" dirty="0"/>
          </a:p>
          <a:p>
            <a:pPr marL="0" indent="0">
              <a:buFont typeface="Arial" panose="020B0604020202020204" pitchFamily="34" charset="0"/>
              <a:buNone/>
            </a:pPr>
            <a:endParaRPr lang="en-GB" dirty="0"/>
          </a:p>
          <a:p>
            <a:pPr marL="0" indent="0">
              <a:buFont typeface="Arial" panose="020B0604020202020204" pitchFamily="34" charset="0"/>
              <a:buNone/>
            </a:pPr>
            <a:r>
              <a:rPr lang="en-GB" b="1" dirty="0">
                <a:solidFill>
                  <a:schemeClr val="tx1">
                    <a:lumMod val="65000"/>
                    <a:lumOff val="35000"/>
                  </a:schemeClr>
                </a:solidFill>
              </a:rPr>
              <a:t>Harold MacMillan, British Prime Minister, 1957 – 63</a:t>
            </a:r>
          </a:p>
        </p:txBody>
      </p:sp>
      <p:pic>
        <p:nvPicPr>
          <p:cNvPr id="9" name="Picture 8"/>
          <p:cNvPicPr>
            <a:picLocks noChangeAspect="1"/>
          </p:cNvPicPr>
          <p:nvPr/>
        </p:nvPicPr>
        <p:blipFill>
          <a:blip r:embed="rId2"/>
          <a:stretch>
            <a:fillRect/>
          </a:stretch>
        </p:blipFill>
        <p:spPr>
          <a:xfrm rot="816203">
            <a:off x="8518020" y="3830244"/>
            <a:ext cx="3461021" cy="2658023"/>
          </a:xfrm>
          <a:prstGeom prst="rect">
            <a:avLst/>
          </a:prstGeom>
        </p:spPr>
      </p:pic>
    </p:spTree>
    <p:extLst>
      <p:ext uri="{BB962C8B-B14F-4D97-AF65-F5344CB8AC3E}">
        <p14:creationId xmlns:p14="http://schemas.microsoft.com/office/powerpoint/2010/main" val="2517977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959737"/>
            <a:ext cx="8293608" cy="4351338"/>
          </a:xfrm>
        </p:spPr>
        <p:txBody>
          <a:bodyPr>
            <a:normAutofit/>
          </a:bodyPr>
          <a:lstStyle/>
          <a:p>
            <a:pPr marL="0" indent="0">
              <a:buNone/>
            </a:pPr>
            <a:r>
              <a:rPr lang="en-GB" sz="3000" i="1" dirty="0">
                <a:solidFill>
                  <a:schemeClr val="tx1">
                    <a:lumMod val="65000"/>
                    <a:lumOff val="35000"/>
                  </a:schemeClr>
                </a:solidFill>
              </a:rPr>
              <a:t>“There is a myth that creating deep-seated social change is somehow all about winning...organising is all about resilience. You’ll get hit in every direction you can imagine – but if you keep getting up, and trying again, eventually you’ll win.”</a:t>
            </a:r>
          </a:p>
          <a:p>
            <a:pPr marL="0" indent="0">
              <a:buNone/>
            </a:pPr>
            <a:endParaRPr lang="en-GB" sz="3000" i="1" dirty="0">
              <a:solidFill>
                <a:schemeClr val="tx1">
                  <a:lumMod val="65000"/>
                  <a:lumOff val="35000"/>
                </a:schemeClr>
              </a:solidFill>
            </a:endParaRPr>
          </a:p>
          <a:p>
            <a:pPr marL="0" indent="0">
              <a:buNone/>
            </a:pPr>
            <a:r>
              <a:rPr lang="en-GB" sz="3000" b="1" dirty="0">
                <a:solidFill>
                  <a:schemeClr val="tx1">
                    <a:lumMod val="65000"/>
                    <a:lumOff val="35000"/>
                  </a:schemeClr>
                </a:solidFill>
              </a:rPr>
              <a:t>Emily May, Hollaback!</a:t>
            </a:r>
          </a:p>
        </p:txBody>
      </p:sp>
      <p:pic>
        <p:nvPicPr>
          <p:cNvPr id="6" name="Picture 5"/>
          <p:cNvPicPr>
            <a:picLocks noChangeAspect="1"/>
          </p:cNvPicPr>
          <p:nvPr/>
        </p:nvPicPr>
        <p:blipFill>
          <a:blip r:embed="rId3"/>
          <a:stretch>
            <a:fillRect/>
          </a:stretch>
        </p:blipFill>
        <p:spPr>
          <a:xfrm>
            <a:off x="8096250" y="4416576"/>
            <a:ext cx="3986022" cy="2084530"/>
          </a:xfrm>
          <a:prstGeom prst="rect">
            <a:avLst/>
          </a:prstGeom>
        </p:spPr>
      </p:pic>
      <p:sp>
        <p:nvSpPr>
          <p:cNvPr id="7" name="Title 1"/>
          <p:cNvSpPr txBox="1">
            <a:spLocks/>
          </p:cNvSpPr>
          <p:nvPr/>
        </p:nvSpPr>
        <p:spPr>
          <a:xfrm>
            <a:off x="838200" y="541147"/>
            <a:ext cx="9012936" cy="565150"/>
          </a:xfrm>
          <a:prstGeom prst="rect">
            <a:avLst/>
          </a:prstGeom>
          <a:solidFill>
            <a:srgbClr val="FBBB10"/>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100" dirty="0">
                <a:solidFill>
                  <a:schemeClr val="bg1"/>
                </a:solidFill>
                <a:latin typeface="Merriweather" panose="00000500000000000000" pitchFamily="2" charset="0"/>
              </a:rPr>
              <a:t>#4 Persistence, perseverance and resilience</a:t>
            </a:r>
          </a:p>
        </p:txBody>
      </p:sp>
    </p:spTree>
    <p:extLst>
      <p:ext uri="{BB962C8B-B14F-4D97-AF65-F5344CB8AC3E}">
        <p14:creationId xmlns:p14="http://schemas.microsoft.com/office/powerpoint/2010/main" val="3917728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8200" y="567690"/>
            <a:ext cx="4050792" cy="565150"/>
          </a:xfrm>
          <a:prstGeom prst="rect">
            <a:avLst/>
          </a:prstGeom>
          <a:solidFill>
            <a:srgbClr val="FBBB10"/>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100" dirty="0">
                <a:solidFill>
                  <a:schemeClr val="bg1"/>
                </a:solidFill>
                <a:latin typeface="Merriweather" panose="00000500000000000000" pitchFamily="2" charset="0"/>
              </a:rPr>
              <a:t>#5 In whose name? </a:t>
            </a:r>
          </a:p>
        </p:txBody>
      </p:sp>
      <p:pic>
        <p:nvPicPr>
          <p:cNvPr id="6" name="Picture 5"/>
          <p:cNvPicPr>
            <a:picLocks noChangeAspect="1"/>
          </p:cNvPicPr>
          <p:nvPr/>
        </p:nvPicPr>
        <p:blipFill>
          <a:blip r:embed="rId2"/>
          <a:stretch>
            <a:fillRect/>
          </a:stretch>
        </p:blipFill>
        <p:spPr>
          <a:xfrm rot="20300426">
            <a:off x="6959060" y="2555686"/>
            <a:ext cx="4966718" cy="4308603"/>
          </a:xfrm>
          <a:prstGeom prst="rect">
            <a:avLst/>
          </a:prstGeom>
        </p:spPr>
      </p:pic>
      <p:sp>
        <p:nvSpPr>
          <p:cNvPr id="8" name="Content Placeholder 2"/>
          <p:cNvSpPr txBox="1">
            <a:spLocks/>
          </p:cNvSpPr>
          <p:nvPr/>
        </p:nvSpPr>
        <p:spPr>
          <a:xfrm>
            <a:off x="667512" y="1935353"/>
            <a:ext cx="6342888" cy="18563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600" i="1" dirty="0">
                <a:solidFill>
                  <a:schemeClr val="tx1">
                    <a:lumMod val="65000"/>
                    <a:lumOff val="35000"/>
                  </a:schemeClr>
                </a:solidFill>
              </a:rPr>
              <a:t>“Nothing about us, without us.”</a:t>
            </a:r>
          </a:p>
          <a:p>
            <a:pPr marL="0" indent="0">
              <a:buFont typeface="Arial" panose="020B0604020202020204" pitchFamily="34" charset="0"/>
              <a:buNone/>
            </a:pPr>
            <a:endParaRPr lang="en-GB" dirty="0"/>
          </a:p>
          <a:p>
            <a:pPr marL="0" indent="0">
              <a:buFont typeface="Arial" panose="020B0604020202020204" pitchFamily="34" charset="0"/>
              <a:buNone/>
            </a:pPr>
            <a:endParaRPr lang="en-GB" dirty="0"/>
          </a:p>
          <a:p>
            <a:pPr marL="0" indent="0">
              <a:buFont typeface="Arial" panose="020B0604020202020204" pitchFamily="34" charset="0"/>
              <a:buNone/>
            </a:pPr>
            <a:endParaRPr lang="en-GB" dirty="0"/>
          </a:p>
        </p:txBody>
      </p:sp>
    </p:spTree>
    <p:extLst>
      <p:ext uri="{BB962C8B-B14F-4D97-AF65-F5344CB8AC3E}">
        <p14:creationId xmlns:p14="http://schemas.microsoft.com/office/powerpoint/2010/main" val="2815251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98777"/>
            <a:ext cx="10085832" cy="4351338"/>
          </a:xfrm>
        </p:spPr>
        <p:txBody>
          <a:bodyPr>
            <a:normAutofit/>
          </a:bodyPr>
          <a:lstStyle/>
          <a:p>
            <a:pPr marL="0" indent="0">
              <a:buNone/>
            </a:pPr>
            <a:r>
              <a:rPr lang="en-GB" sz="3000" i="1" dirty="0">
                <a:solidFill>
                  <a:schemeClr val="tx1">
                    <a:lumMod val="65000"/>
                    <a:lumOff val="35000"/>
                  </a:schemeClr>
                </a:solidFill>
              </a:rPr>
              <a:t>“What could not have been foreseen at the outset was the way [it] would create capacity for change of all kinds. Deep, extensive networked relationships have been created that provide the infrastructure for innovation, and naturally regenerate in the face of challenges and in response to demand.”</a:t>
            </a:r>
          </a:p>
          <a:p>
            <a:pPr marL="0" indent="0">
              <a:buNone/>
            </a:pPr>
            <a:endParaRPr lang="en-GB" sz="3000" i="1" dirty="0">
              <a:solidFill>
                <a:schemeClr val="tx1">
                  <a:lumMod val="65000"/>
                  <a:lumOff val="35000"/>
                </a:schemeClr>
              </a:solidFill>
            </a:endParaRPr>
          </a:p>
          <a:p>
            <a:pPr marL="0" indent="0">
              <a:buNone/>
            </a:pPr>
            <a:r>
              <a:rPr lang="en-GB" sz="3000" b="1" dirty="0">
                <a:solidFill>
                  <a:schemeClr val="tx1">
                    <a:lumMod val="65000"/>
                    <a:lumOff val="35000"/>
                  </a:schemeClr>
                </a:solidFill>
              </a:rPr>
              <a:t>Darnton A &amp; Harrison A: a Re-Valuation of Grapevine – Good to Go</a:t>
            </a:r>
          </a:p>
        </p:txBody>
      </p:sp>
      <p:sp>
        <p:nvSpPr>
          <p:cNvPr id="4" name="Title 1"/>
          <p:cNvSpPr txBox="1">
            <a:spLocks/>
          </p:cNvSpPr>
          <p:nvPr/>
        </p:nvSpPr>
        <p:spPr>
          <a:xfrm>
            <a:off x="838200" y="522495"/>
            <a:ext cx="5940552" cy="565150"/>
          </a:xfrm>
          <a:prstGeom prst="rect">
            <a:avLst/>
          </a:prstGeom>
          <a:solidFill>
            <a:srgbClr val="FBBB10"/>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100" dirty="0">
                <a:solidFill>
                  <a:schemeClr val="bg1"/>
                </a:solidFill>
                <a:latin typeface="Merriweather" panose="00000500000000000000" pitchFamily="2" charset="0"/>
              </a:rPr>
              <a:t>#6 Primacy of relationships</a:t>
            </a:r>
          </a:p>
        </p:txBody>
      </p:sp>
      <p:pic>
        <p:nvPicPr>
          <p:cNvPr id="6" name="Picture 5"/>
          <p:cNvPicPr>
            <a:picLocks noChangeAspect="1"/>
          </p:cNvPicPr>
          <p:nvPr/>
        </p:nvPicPr>
        <p:blipFill>
          <a:blip r:embed="rId2"/>
          <a:stretch>
            <a:fillRect/>
          </a:stretch>
        </p:blipFill>
        <p:spPr>
          <a:xfrm>
            <a:off x="10053826" y="-9966"/>
            <a:ext cx="2028446" cy="1630073"/>
          </a:xfrm>
          <a:prstGeom prst="rect">
            <a:avLst/>
          </a:prstGeom>
        </p:spPr>
      </p:pic>
    </p:spTree>
    <p:extLst>
      <p:ext uri="{BB962C8B-B14F-4D97-AF65-F5344CB8AC3E}">
        <p14:creationId xmlns:p14="http://schemas.microsoft.com/office/powerpoint/2010/main" val="1105384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909508"/>
            <a:ext cx="8683752" cy="3038983"/>
          </a:xfrm>
        </p:spPr>
        <p:txBody>
          <a:bodyPr>
            <a:normAutofit/>
          </a:bodyPr>
          <a:lstStyle/>
          <a:p>
            <a:pPr marL="0" indent="0">
              <a:buNone/>
            </a:pPr>
            <a:r>
              <a:rPr lang="en-GB" sz="3000" i="1" dirty="0">
                <a:solidFill>
                  <a:schemeClr val="tx1">
                    <a:lumMod val="65000"/>
                    <a:lumOff val="35000"/>
                  </a:schemeClr>
                </a:solidFill>
              </a:rPr>
              <a:t>“I don’t like that man. I must get to know him better.”</a:t>
            </a:r>
          </a:p>
          <a:p>
            <a:pPr marL="0" indent="0">
              <a:buNone/>
            </a:pPr>
            <a:endParaRPr lang="en-GB" sz="3000" i="1" dirty="0">
              <a:solidFill>
                <a:schemeClr val="tx1">
                  <a:lumMod val="65000"/>
                  <a:lumOff val="35000"/>
                </a:schemeClr>
              </a:solidFill>
            </a:endParaRPr>
          </a:p>
          <a:p>
            <a:pPr marL="0" indent="0">
              <a:buNone/>
            </a:pPr>
            <a:r>
              <a:rPr lang="en-GB" sz="3000" b="1" dirty="0">
                <a:solidFill>
                  <a:schemeClr val="tx1">
                    <a:lumMod val="65000"/>
                    <a:lumOff val="35000"/>
                  </a:schemeClr>
                </a:solidFill>
              </a:rPr>
              <a:t>Abraham Lincoln</a:t>
            </a:r>
          </a:p>
        </p:txBody>
      </p:sp>
      <p:sp>
        <p:nvSpPr>
          <p:cNvPr id="4" name="Title 1"/>
          <p:cNvSpPr txBox="1">
            <a:spLocks/>
          </p:cNvSpPr>
          <p:nvPr/>
        </p:nvSpPr>
        <p:spPr>
          <a:xfrm>
            <a:off x="838200" y="556832"/>
            <a:ext cx="10646664" cy="564832"/>
          </a:xfrm>
          <a:prstGeom prst="rect">
            <a:avLst/>
          </a:prstGeom>
          <a:solidFill>
            <a:srgbClr val="FBBB10"/>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solidFill>
                  <a:schemeClr val="bg1"/>
                </a:solidFill>
                <a:latin typeface="Merriweather" panose="00000500000000000000" pitchFamily="2" charset="0"/>
              </a:rPr>
              <a:t>#7 Understanding other people’s interests and motivations</a:t>
            </a:r>
          </a:p>
        </p:txBody>
      </p:sp>
      <p:pic>
        <p:nvPicPr>
          <p:cNvPr id="6" name="Picture 5"/>
          <p:cNvPicPr>
            <a:picLocks noChangeAspect="1"/>
          </p:cNvPicPr>
          <p:nvPr/>
        </p:nvPicPr>
        <p:blipFill>
          <a:blip r:embed="rId2"/>
          <a:stretch>
            <a:fillRect/>
          </a:stretch>
        </p:blipFill>
        <p:spPr>
          <a:xfrm>
            <a:off x="7069833" y="3826698"/>
            <a:ext cx="4415031" cy="3031302"/>
          </a:xfrm>
          <a:prstGeom prst="rect">
            <a:avLst/>
          </a:prstGeom>
        </p:spPr>
      </p:pic>
    </p:spTree>
    <p:extLst>
      <p:ext uri="{BB962C8B-B14F-4D97-AF65-F5344CB8AC3E}">
        <p14:creationId xmlns:p14="http://schemas.microsoft.com/office/powerpoint/2010/main" val="3313195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923161"/>
            <a:ext cx="9390888" cy="3368167"/>
          </a:xfrm>
        </p:spPr>
        <p:txBody>
          <a:bodyPr>
            <a:normAutofit/>
          </a:bodyPr>
          <a:lstStyle/>
          <a:p>
            <a:pPr marL="0" indent="0">
              <a:buNone/>
            </a:pPr>
            <a:r>
              <a:rPr lang="en-GB" sz="3000" i="1" dirty="0">
                <a:solidFill>
                  <a:schemeClr val="tx1">
                    <a:lumMod val="65000"/>
                    <a:lumOff val="35000"/>
                  </a:schemeClr>
                </a:solidFill>
              </a:rPr>
              <a:t>“It takes two to tell the truth: one to speak, and another to listen.”</a:t>
            </a:r>
          </a:p>
          <a:p>
            <a:pPr marL="0" indent="0">
              <a:buNone/>
            </a:pPr>
            <a:endParaRPr lang="en-GB" sz="3000" i="1" dirty="0">
              <a:solidFill>
                <a:schemeClr val="tx1">
                  <a:lumMod val="65000"/>
                  <a:lumOff val="35000"/>
                </a:schemeClr>
              </a:solidFill>
            </a:endParaRPr>
          </a:p>
          <a:p>
            <a:pPr marL="0" indent="0">
              <a:buNone/>
            </a:pPr>
            <a:r>
              <a:rPr lang="en-GB" sz="3000" b="1" dirty="0">
                <a:solidFill>
                  <a:schemeClr val="tx1">
                    <a:lumMod val="65000"/>
                    <a:lumOff val="35000"/>
                  </a:schemeClr>
                </a:solidFill>
              </a:rPr>
              <a:t>Henry David Thoreau: American essayist, poet, philosopher and abolitionist</a:t>
            </a:r>
          </a:p>
        </p:txBody>
      </p:sp>
      <p:sp>
        <p:nvSpPr>
          <p:cNvPr id="4" name="Title 1"/>
          <p:cNvSpPr txBox="1">
            <a:spLocks/>
          </p:cNvSpPr>
          <p:nvPr/>
        </p:nvSpPr>
        <p:spPr>
          <a:xfrm>
            <a:off x="838200" y="569024"/>
            <a:ext cx="8939784" cy="589216"/>
          </a:xfrm>
          <a:prstGeom prst="rect">
            <a:avLst/>
          </a:prstGeom>
          <a:solidFill>
            <a:srgbClr val="FBBB10"/>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solidFill>
                  <a:schemeClr val="bg1"/>
                </a:solidFill>
                <a:latin typeface="Merriweather" panose="00000500000000000000" pitchFamily="2" charset="0"/>
              </a:rPr>
              <a:t>#8 Radical listening and an asset-based approach </a:t>
            </a:r>
          </a:p>
        </p:txBody>
      </p:sp>
      <p:pic>
        <p:nvPicPr>
          <p:cNvPr id="6" name="Picture 5"/>
          <p:cNvPicPr>
            <a:picLocks noChangeAspect="1"/>
          </p:cNvPicPr>
          <p:nvPr/>
        </p:nvPicPr>
        <p:blipFill>
          <a:blip r:embed="rId2"/>
          <a:stretch>
            <a:fillRect/>
          </a:stretch>
        </p:blipFill>
        <p:spPr>
          <a:xfrm>
            <a:off x="9380218" y="4027930"/>
            <a:ext cx="3129554" cy="3186559"/>
          </a:xfrm>
          <a:prstGeom prst="rect">
            <a:avLst/>
          </a:prstGeom>
        </p:spPr>
      </p:pic>
    </p:spTree>
    <p:extLst>
      <p:ext uri="{BB962C8B-B14F-4D97-AF65-F5344CB8AC3E}">
        <p14:creationId xmlns:p14="http://schemas.microsoft.com/office/powerpoint/2010/main" val="7900046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2008505"/>
            <a:ext cx="9012936" cy="4351338"/>
          </a:xfrm>
        </p:spPr>
        <p:txBody>
          <a:bodyPr>
            <a:normAutofit/>
          </a:bodyPr>
          <a:lstStyle/>
          <a:p>
            <a:pPr marL="0" indent="0">
              <a:buNone/>
            </a:pPr>
            <a:r>
              <a:rPr lang="en-GB" i="1" dirty="0">
                <a:solidFill>
                  <a:schemeClr val="tx1">
                    <a:lumMod val="65000"/>
                    <a:lumOff val="35000"/>
                  </a:schemeClr>
                </a:solidFill>
              </a:rPr>
              <a:t>“When the campaign is designed to be open from the beginning, to function more like a hashtag and shared rallying point for a wider coalition of independent actors, this enables a shift from cause campaign to wider social movement, and the result is often much greater impact and reach.”</a:t>
            </a:r>
          </a:p>
          <a:p>
            <a:pPr marL="0" indent="0">
              <a:buNone/>
            </a:pPr>
            <a:endParaRPr lang="en-GB" i="1" dirty="0">
              <a:solidFill>
                <a:schemeClr val="tx1">
                  <a:lumMod val="65000"/>
                  <a:lumOff val="35000"/>
                </a:schemeClr>
              </a:solidFill>
            </a:endParaRPr>
          </a:p>
          <a:p>
            <a:pPr marL="0" indent="0">
              <a:buNone/>
            </a:pPr>
            <a:r>
              <a:rPr lang="en-GB" b="1" dirty="0" err="1">
                <a:solidFill>
                  <a:schemeClr val="tx1">
                    <a:lumMod val="65000"/>
                    <a:lumOff val="35000"/>
                  </a:schemeClr>
                </a:solidFill>
              </a:rPr>
              <a:t>Netchange</a:t>
            </a:r>
            <a:endParaRPr lang="en-GB" b="1" dirty="0">
              <a:solidFill>
                <a:schemeClr val="tx1">
                  <a:lumMod val="65000"/>
                  <a:lumOff val="35000"/>
                </a:schemeClr>
              </a:solidFill>
            </a:endParaRPr>
          </a:p>
        </p:txBody>
      </p:sp>
      <p:sp>
        <p:nvSpPr>
          <p:cNvPr id="4" name="Title 1"/>
          <p:cNvSpPr txBox="1">
            <a:spLocks/>
          </p:cNvSpPr>
          <p:nvPr/>
        </p:nvSpPr>
        <p:spPr>
          <a:xfrm>
            <a:off x="838199" y="594233"/>
            <a:ext cx="7415784" cy="564007"/>
          </a:xfrm>
          <a:prstGeom prst="rect">
            <a:avLst/>
          </a:prstGeom>
          <a:solidFill>
            <a:srgbClr val="FBBB10"/>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solidFill>
                  <a:schemeClr val="bg1"/>
                </a:solidFill>
                <a:latin typeface="Merriweather" panose="00000500000000000000" pitchFamily="2" charset="0"/>
              </a:rPr>
              <a:t>#9 Collaborating rather than competing</a:t>
            </a:r>
          </a:p>
        </p:txBody>
      </p:sp>
      <p:pic>
        <p:nvPicPr>
          <p:cNvPr id="7" name="Picture 6"/>
          <p:cNvPicPr>
            <a:picLocks noChangeAspect="1"/>
          </p:cNvPicPr>
          <p:nvPr/>
        </p:nvPicPr>
        <p:blipFill>
          <a:blip r:embed="rId2"/>
          <a:stretch>
            <a:fillRect/>
          </a:stretch>
        </p:blipFill>
        <p:spPr>
          <a:xfrm>
            <a:off x="8226840" y="4281371"/>
            <a:ext cx="3248591" cy="2576629"/>
          </a:xfrm>
          <a:prstGeom prst="rect">
            <a:avLst/>
          </a:prstGeom>
        </p:spPr>
      </p:pic>
    </p:spTree>
    <p:extLst>
      <p:ext uri="{BB962C8B-B14F-4D97-AF65-F5344CB8AC3E}">
        <p14:creationId xmlns:p14="http://schemas.microsoft.com/office/powerpoint/2010/main" val="788416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13816" y="569849"/>
            <a:ext cx="4355592" cy="527431"/>
          </a:xfrm>
          <a:prstGeom prst="rect">
            <a:avLst/>
          </a:prstGeom>
          <a:solidFill>
            <a:srgbClr val="FBBB10"/>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solidFill>
                  <a:schemeClr val="bg1"/>
                </a:solidFill>
                <a:latin typeface="Merriweather" panose="00000500000000000000" pitchFamily="2" charset="0"/>
              </a:rPr>
              <a:t>#10 Knowing our tools</a:t>
            </a:r>
          </a:p>
        </p:txBody>
      </p:sp>
      <p:pic>
        <p:nvPicPr>
          <p:cNvPr id="2" name="Picture 1"/>
          <p:cNvPicPr>
            <a:picLocks noChangeAspect="1"/>
          </p:cNvPicPr>
          <p:nvPr/>
        </p:nvPicPr>
        <p:blipFill>
          <a:blip r:embed="rId2"/>
          <a:stretch>
            <a:fillRect/>
          </a:stretch>
        </p:blipFill>
        <p:spPr>
          <a:xfrm>
            <a:off x="4849767" y="1765992"/>
            <a:ext cx="3158452" cy="4855530"/>
          </a:xfrm>
          <a:prstGeom prst="rect">
            <a:avLst/>
          </a:prstGeom>
        </p:spPr>
      </p:pic>
    </p:spTree>
    <p:extLst>
      <p:ext uri="{BB962C8B-B14F-4D97-AF65-F5344CB8AC3E}">
        <p14:creationId xmlns:p14="http://schemas.microsoft.com/office/powerpoint/2010/main" val="1891153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959737"/>
            <a:ext cx="9061704" cy="4351338"/>
          </a:xfrm>
        </p:spPr>
        <p:txBody>
          <a:bodyPr>
            <a:normAutofit/>
          </a:bodyPr>
          <a:lstStyle/>
          <a:p>
            <a:pPr marL="0" indent="0">
              <a:buNone/>
            </a:pPr>
            <a:r>
              <a:rPr lang="en-GB" i="1" dirty="0">
                <a:solidFill>
                  <a:schemeClr val="tx1">
                    <a:lumMod val="65000"/>
                    <a:lumOff val="35000"/>
                  </a:schemeClr>
                </a:solidFill>
              </a:rPr>
              <a:t>“Reflection is an integral part of the work activists to, because it is at the point at which they can step back and learn from their experiences…Group reflection is about…understand[</a:t>
            </a:r>
            <a:r>
              <a:rPr lang="en-GB" i="1" dirty="0" err="1">
                <a:solidFill>
                  <a:schemeClr val="tx1">
                    <a:lumMod val="65000"/>
                    <a:lumOff val="35000"/>
                  </a:schemeClr>
                </a:solidFill>
              </a:rPr>
              <a:t>ing</a:t>
            </a:r>
            <a:r>
              <a:rPr lang="en-GB" i="1" dirty="0">
                <a:solidFill>
                  <a:schemeClr val="tx1">
                    <a:lumMod val="65000"/>
                    <a:lumOff val="35000"/>
                  </a:schemeClr>
                </a:solidFill>
              </a:rPr>
              <a:t>] the value of collective action and develop[</a:t>
            </a:r>
            <a:r>
              <a:rPr lang="en-GB" i="1" dirty="0" err="1">
                <a:solidFill>
                  <a:schemeClr val="tx1">
                    <a:lumMod val="65000"/>
                    <a:lumOff val="35000"/>
                  </a:schemeClr>
                </a:solidFill>
              </a:rPr>
              <a:t>ing</a:t>
            </a:r>
            <a:r>
              <a:rPr lang="en-GB" i="1" dirty="0">
                <a:solidFill>
                  <a:schemeClr val="tx1">
                    <a:lumMod val="65000"/>
                    <a:lumOff val="35000"/>
                  </a:schemeClr>
                </a:solidFill>
              </a:rPr>
              <a:t>] a sense of the power they can build…Private reflection develops the individual’s sense of personal agency and identity as an activist”</a:t>
            </a:r>
          </a:p>
          <a:p>
            <a:pPr marL="0" indent="0">
              <a:buNone/>
            </a:pPr>
            <a:endParaRPr lang="en-GB" i="1" dirty="0">
              <a:solidFill>
                <a:schemeClr val="tx1">
                  <a:lumMod val="65000"/>
                  <a:lumOff val="35000"/>
                </a:schemeClr>
              </a:solidFill>
            </a:endParaRPr>
          </a:p>
          <a:p>
            <a:pPr marL="0" indent="0">
              <a:buNone/>
            </a:pPr>
            <a:r>
              <a:rPr lang="en-GB" b="1" dirty="0" err="1">
                <a:solidFill>
                  <a:schemeClr val="tx1">
                    <a:lumMod val="65000"/>
                    <a:lumOff val="35000"/>
                  </a:schemeClr>
                </a:solidFill>
              </a:rPr>
              <a:t>Hahrie</a:t>
            </a:r>
            <a:r>
              <a:rPr lang="en-GB" b="1" dirty="0">
                <a:solidFill>
                  <a:schemeClr val="tx1">
                    <a:lumMod val="65000"/>
                    <a:lumOff val="35000"/>
                  </a:schemeClr>
                </a:solidFill>
              </a:rPr>
              <a:t> Han: How Organizations Develop Activists</a:t>
            </a:r>
          </a:p>
        </p:txBody>
      </p:sp>
      <p:sp>
        <p:nvSpPr>
          <p:cNvPr id="4" name="Title 1"/>
          <p:cNvSpPr txBox="1">
            <a:spLocks/>
          </p:cNvSpPr>
          <p:nvPr/>
        </p:nvSpPr>
        <p:spPr>
          <a:xfrm>
            <a:off x="838200" y="545465"/>
            <a:ext cx="8915400" cy="551815"/>
          </a:xfrm>
          <a:prstGeom prst="rect">
            <a:avLst/>
          </a:prstGeom>
          <a:solidFill>
            <a:srgbClr val="FBBB10"/>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solidFill>
                  <a:schemeClr val="bg1"/>
                </a:solidFill>
                <a:latin typeface="Merriweather" panose="00000500000000000000" pitchFamily="2" charset="0"/>
              </a:rPr>
              <a:t>#11 Evaluating what matters and learning from it</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b="4759"/>
          <a:stretch/>
        </p:blipFill>
        <p:spPr>
          <a:xfrm>
            <a:off x="9899903" y="430593"/>
            <a:ext cx="1556077" cy="1529144"/>
          </a:xfrm>
          <a:prstGeom prst="rect">
            <a:avLst/>
          </a:prstGeom>
        </p:spPr>
      </p:pic>
    </p:spTree>
    <p:extLst>
      <p:ext uri="{BB962C8B-B14F-4D97-AF65-F5344CB8AC3E}">
        <p14:creationId xmlns:p14="http://schemas.microsoft.com/office/powerpoint/2010/main" val="2788771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947545"/>
            <a:ext cx="9317736" cy="3392551"/>
          </a:xfrm>
        </p:spPr>
        <p:txBody>
          <a:bodyPr>
            <a:normAutofit/>
          </a:bodyPr>
          <a:lstStyle/>
          <a:p>
            <a:pPr marL="0" indent="0">
              <a:buNone/>
            </a:pPr>
            <a:r>
              <a:rPr lang="en-GB" i="1" dirty="0">
                <a:solidFill>
                  <a:schemeClr val="tx1">
                    <a:lumMod val="65000"/>
                    <a:lumOff val="35000"/>
                  </a:schemeClr>
                </a:solidFill>
              </a:rPr>
              <a:t>“First, try new things, expecting some will fail. Second, make failure survivable: create safe spaces for failure and move forward in small steps…And third, make sure you know when you’ve failed, or you will never learn”</a:t>
            </a:r>
          </a:p>
          <a:p>
            <a:pPr marL="0" indent="0">
              <a:buNone/>
            </a:pPr>
            <a:endParaRPr lang="en-GB" i="1" dirty="0">
              <a:solidFill>
                <a:schemeClr val="tx1">
                  <a:lumMod val="65000"/>
                  <a:lumOff val="35000"/>
                </a:schemeClr>
              </a:solidFill>
            </a:endParaRPr>
          </a:p>
          <a:p>
            <a:pPr marL="0" indent="0">
              <a:buNone/>
            </a:pPr>
            <a:r>
              <a:rPr lang="en-GB" b="1" dirty="0">
                <a:solidFill>
                  <a:schemeClr val="tx1">
                    <a:lumMod val="65000"/>
                    <a:lumOff val="35000"/>
                  </a:schemeClr>
                </a:solidFill>
              </a:rPr>
              <a:t>Tim Harford, Adapt</a:t>
            </a:r>
          </a:p>
        </p:txBody>
      </p:sp>
      <p:sp>
        <p:nvSpPr>
          <p:cNvPr id="4" name="Title 1"/>
          <p:cNvSpPr txBox="1">
            <a:spLocks/>
          </p:cNvSpPr>
          <p:nvPr/>
        </p:nvSpPr>
        <p:spPr>
          <a:xfrm>
            <a:off x="838200" y="569849"/>
            <a:ext cx="4977384" cy="564007"/>
          </a:xfrm>
          <a:prstGeom prst="rect">
            <a:avLst/>
          </a:prstGeom>
          <a:solidFill>
            <a:srgbClr val="FBBB10"/>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solidFill>
                  <a:schemeClr val="bg1"/>
                </a:solidFill>
                <a:latin typeface="Merriweather" panose="00000500000000000000" pitchFamily="2" charset="0"/>
              </a:rPr>
              <a:t>#12 Take responsible risks </a:t>
            </a:r>
          </a:p>
        </p:txBody>
      </p:sp>
      <p:pic>
        <p:nvPicPr>
          <p:cNvPr id="6" name="Picture 5"/>
          <p:cNvPicPr>
            <a:picLocks noChangeAspect="1"/>
          </p:cNvPicPr>
          <p:nvPr/>
        </p:nvPicPr>
        <p:blipFill rotWithShape="1">
          <a:blip r:embed="rId2"/>
          <a:srcRect t="5316"/>
          <a:stretch/>
        </p:blipFill>
        <p:spPr>
          <a:xfrm>
            <a:off x="9314688" y="3420738"/>
            <a:ext cx="2877312" cy="3529896"/>
          </a:xfrm>
          <a:prstGeom prst="rect">
            <a:avLst/>
          </a:prstGeom>
        </p:spPr>
      </p:pic>
    </p:spTree>
    <p:extLst>
      <p:ext uri="{BB962C8B-B14F-4D97-AF65-F5344CB8AC3E}">
        <p14:creationId xmlns:p14="http://schemas.microsoft.com/office/powerpoint/2010/main" val="23513796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15794" y="564038"/>
            <a:ext cx="5977128" cy="549961"/>
          </a:xfrm>
          <a:prstGeom prst="rect">
            <a:avLst/>
          </a:prstGeom>
          <a:solidFill>
            <a:srgbClr val="E62D28"/>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100" dirty="0">
                <a:solidFill>
                  <a:schemeClr val="bg1"/>
                </a:solidFill>
                <a:latin typeface="Merriweather" panose="00000500000000000000" pitchFamily="2" charset="0"/>
              </a:rPr>
              <a:t>What is holding society back?</a:t>
            </a:r>
          </a:p>
        </p:txBody>
      </p:sp>
      <p:sp>
        <p:nvSpPr>
          <p:cNvPr id="2" name="Rectangle 1"/>
          <p:cNvSpPr/>
          <p:nvPr/>
        </p:nvSpPr>
        <p:spPr>
          <a:xfrm>
            <a:off x="826008" y="1926336"/>
            <a:ext cx="377952" cy="316992"/>
          </a:xfrm>
          <a:prstGeom prst="rect">
            <a:avLst/>
          </a:prstGeom>
          <a:solidFill>
            <a:srgbClr val="FBB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latin typeface="Lato" panose="020F0502020204030203" pitchFamily="34" charset="0"/>
              </a:rPr>
              <a:t>1</a:t>
            </a:r>
          </a:p>
        </p:txBody>
      </p:sp>
      <p:sp>
        <p:nvSpPr>
          <p:cNvPr id="5" name="Rectangle 4"/>
          <p:cNvSpPr/>
          <p:nvPr/>
        </p:nvSpPr>
        <p:spPr>
          <a:xfrm>
            <a:off x="826008" y="2371344"/>
            <a:ext cx="377952" cy="316992"/>
          </a:xfrm>
          <a:prstGeom prst="rect">
            <a:avLst/>
          </a:prstGeom>
          <a:solidFill>
            <a:srgbClr val="FBB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latin typeface="Lato" panose="020F0502020204030203" pitchFamily="34" charset="0"/>
              </a:rPr>
              <a:t>2</a:t>
            </a:r>
          </a:p>
        </p:txBody>
      </p:sp>
      <p:sp>
        <p:nvSpPr>
          <p:cNvPr id="7" name="Rectangle 6"/>
          <p:cNvSpPr/>
          <p:nvPr/>
        </p:nvSpPr>
        <p:spPr>
          <a:xfrm>
            <a:off x="826008" y="2828544"/>
            <a:ext cx="377952" cy="316992"/>
          </a:xfrm>
          <a:prstGeom prst="rect">
            <a:avLst/>
          </a:prstGeom>
          <a:solidFill>
            <a:srgbClr val="FBB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latin typeface="Lato" panose="020F0502020204030203" pitchFamily="34" charset="0"/>
              </a:rPr>
              <a:t>3</a:t>
            </a:r>
          </a:p>
        </p:txBody>
      </p:sp>
      <p:sp>
        <p:nvSpPr>
          <p:cNvPr id="8" name="Rectangle 7"/>
          <p:cNvSpPr/>
          <p:nvPr/>
        </p:nvSpPr>
        <p:spPr>
          <a:xfrm>
            <a:off x="826008" y="3285744"/>
            <a:ext cx="377952" cy="316992"/>
          </a:xfrm>
          <a:prstGeom prst="rect">
            <a:avLst/>
          </a:prstGeom>
          <a:solidFill>
            <a:srgbClr val="FBB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latin typeface="Lato" panose="020F0502020204030203" pitchFamily="34" charset="0"/>
              </a:rPr>
              <a:t>4</a:t>
            </a:r>
          </a:p>
        </p:txBody>
      </p:sp>
      <p:sp>
        <p:nvSpPr>
          <p:cNvPr id="9" name="Rectangle 8"/>
          <p:cNvSpPr/>
          <p:nvPr/>
        </p:nvSpPr>
        <p:spPr>
          <a:xfrm>
            <a:off x="826008" y="3742944"/>
            <a:ext cx="377952" cy="316992"/>
          </a:xfrm>
          <a:prstGeom prst="rect">
            <a:avLst/>
          </a:prstGeom>
          <a:solidFill>
            <a:srgbClr val="FBB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latin typeface="Lato" panose="020F0502020204030203" pitchFamily="34" charset="0"/>
              </a:rPr>
              <a:t>5</a:t>
            </a:r>
          </a:p>
        </p:txBody>
      </p:sp>
      <p:sp>
        <p:nvSpPr>
          <p:cNvPr id="10" name="Rectangle 9"/>
          <p:cNvSpPr/>
          <p:nvPr/>
        </p:nvSpPr>
        <p:spPr>
          <a:xfrm>
            <a:off x="826008" y="4206240"/>
            <a:ext cx="377952" cy="316992"/>
          </a:xfrm>
          <a:prstGeom prst="rect">
            <a:avLst/>
          </a:prstGeom>
          <a:solidFill>
            <a:srgbClr val="FBB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latin typeface="Lato" panose="020F0502020204030203" pitchFamily="34" charset="0"/>
              </a:rPr>
              <a:t>6</a:t>
            </a:r>
          </a:p>
        </p:txBody>
      </p:sp>
      <p:sp>
        <p:nvSpPr>
          <p:cNvPr id="11" name="Rectangle 10"/>
          <p:cNvSpPr/>
          <p:nvPr/>
        </p:nvSpPr>
        <p:spPr>
          <a:xfrm>
            <a:off x="826008" y="4669536"/>
            <a:ext cx="377952" cy="316992"/>
          </a:xfrm>
          <a:prstGeom prst="rect">
            <a:avLst/>
          </a:prstGeom>
          <a:solidFill>
            <a:srgbClr val="FBB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latin typeface="Lato" panose="020F0502020204030203" pitchFamily="34" charset="0"/>
              </a:rPr>
              <a:t>7</a:t>
            </a:r>
          </a:p>
        </p:txBody>
      </p:sp>
      <p:sp>
        <p:nvSpPr>
          <p:cNvPr id="12" name="Rectangle 11"/>
          <p:cNvSpPr/>
          <p:nvPr/>
        </p:nvSpPr>
        <p:spPr>
          <a:xfrm>
            <a:off x="826008" y="5132832"/>
            <a:ext cx="377952" cy="316992"/>
          </a:xfrm>
          <a:prstGeom prst="rect">
            <a:avLst/>
          </a:prstGeom>
          <a:solidFill>
            <a:srgbClr val="FBB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latin typeface="Lato" panose="020F0502020204030203" pitchFamily="34" charset="0"/>
              </a:rPr>
              <a:t>8</a:t>
            </a:r>
          </a:p>
        </p:txBody>
      </p:sp>
      <p:sp>
        <p:nvSpPr>
          <p:cNvPr id="13" name="Rectangle 12"/>
          <p:cNvSpPr/>
          <p:nvPr/>
        </p:nvSpPr>
        <p:spPr>
          <a:xfrm>
            <a:off x="826008" y="5577840"/>
            <a:ext cx="377952" cy="316992"/>
          </a:xfrm>
          <a:prstGeom prst="rect">
            <a:avLst/>
          </a:prstGeom>
          <a:solidFill>
            <a:srgbClr val="FBB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latin typeface="Lato" panose="020F0502020204030203" pitchFamily="34" charset="0"/>
              </a:rPr>
              <a:t>9</a:t>
            </a:r>
          </a:p>
        </p:txBody>
      </p:sp>
      <p:sp>
        <p:nvSpPr>
          <p:cNvPr id="15" name="Rectangle 14"/>
          <p:cNvSpPr/>
          <p:nvPr/>
        </p:nvSpPr>
        <p:spPr>
          <a:xfrm>
            <a:off x="826008" y="6022848"/>
            <a:ext cx="377952" cy="316992"/>
          </a:xfrm>
          <a:prstGeom prst="rect">
            <a:avLst/>
          </a:prstGeom>
          <a:solidFill>
            <a:srgbClr val="FBBB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latin typeface="Lato" panose="020F0502020204030203" pitchFamily="34" charset="0"/>
              </a:rPr>
              <a:t>10</a:t>
            </a:r>
          </a:p>
        </p:txBody>
      </p:sp>
      <p:sp>
        <p:nvSpPr>
          <p:cNvPr id="3" name="Rectangle 2"/>
          <p:cNvSpPr/>
          <p:nvPr/>
        </p:nvSpPr>
        <p:spPr>
          <a:xfrm>
            <a:off x="1302487" y="1900166"/>
            <a:ext cx="5607561" cy="369332"/>
          </a:xfrm>
          <a:prstGeom prst="rect">
            <a:avLst/>
          </a:prstGeom>
        </p:spPr>
        <p:txBody>
          <a:bodyPr wrap="none">
            <a:spAutoFit/>
          </a:bodyPr>
          <a:lstStyle/>
          <a:p>
            <a:r>
              <a:rPr lang="en-GB" dirty="0">
                <a:solidFill>
                  <a:schemeClr val="tx1">
                    <a:lumMod val="65000"/>
                    <a:lumOff val="35000"/>
                  </a:schemeClr>
                </a:solidFill>
                <a:latin typeface="Lato" panose="020F0502020204030203" pitchFamily="34" charset="0"/>
              </a:rPr>
              <a:t>Lack of a clear social change model/too narrow a focus</a:t>
            </a:r>
          </a:p>
        </p:txBody>
      </p:sp>
      <p:sp>
        <p:nvSpPr>
          <p:cNvPr id="16" name="Rectangle 15"/>
          <p:cNvSpPr/>
          <p:nvPr/>
        </p:nvSpPr>
        <p:spPr>
          <a:xfrm>
            <a:off x="1302487" y="2345174"/>
            <a:ext cx="2153603" cy="369332"/>
          </a:xfrm>
          <a:prstGeom prst="rect">
            <a:avLst/>
          </a:prstGeom>
        </p:spPr>
        <p:txBody>
          <a:bodyPr wrap="none">
            <a:spAutoFit/>
          </a:bodyPr>
          <a:lstStyle/>
          <a:p>
            <a:r>
              <a:rPr lang="en-GB" dirty="0">
                <a:solidFill>
                  <a:schemeClr val="tx1">
                    <a:lumMod val="65000"/>
                    <a:lumOff val="35000"/>
                  </a:schemeClr>
                </a:solidFill>
                <a:latin typeface="Lato" panose="020F0502020204030203" pitchFamily="34" charset="0"/>
              </a:rPr>
              <a:t>Internal integration</a:t>
            </a:r>
          </a:p>
        </p:txBody>
      </p:sp>
      <p:sp>
        <p:nvSpPr>
          <p:cNvPr id="17" name="Rectangle 16"/>
          <p:cNvSpPr/>
          <p:nvPr/>
        </p:nvSpPr>
        <p:spPr>
          <a:xfrm>
            <a:off x="1302487" y="2802374"/>
            <a:ext cx="6096000" cy="369332"/>
          </a:xfrm>
          <a:prstGeom prst="rect">
            <a:avLst/>
          </a:prstGeom>
        </p:spPr>
        <p:txBody>
          <a:bodyPr>
            <a:spAutoFit/>
          </a:bodyPr>
          <a:lstStyle/>
          <a:p>
            <a:r>
              <a:rPr lang="en-GB" dirty="0">
                <a:solidFill>
                  <a:schemeClr val="tx1">
                    <a:lumMod val="65000"/>
                    <a:lumOff val="35000"/>
                  </a:schemeClr>
                </a:solidFill>
                <a:latin typeface="Lato" panose="020F0502020204030203" pitchFamily="34" charset="0"/>
              </a:rPr>
              <a:t>An overly constraining performance management model</a:t>
            </a:r>
          </a:p>
        </p:txBody>
      </p:sp>
      <p:sp>
        <p:nvSpPr>
          <p:cNvPr id="18" name="Rectangle 17"/>
          <p:cNvSpPr/>
          <p:nvPr/>
        </p:nvSpPr>
        <p:spPr>
          <a:xfrm>
            <a:off x="1302487" y="3263884"/>
            <a:ext cx="5003742" cy="369332"/>
          </a:xfrm>
          <a:prstGeom prst="rect">
            <a:avLst/>
          </a:prstGeom>
        </p:spPr>
        <p:txBody>
          <a:bodyPr wrap="none">
            <a:spAutoFit/>
          </a:bodyPr>
          <a:lstStyle/>
          <a:p>
            <a:r>
              <a:rPr lang="en-GB" dirty="0">
                <a:solidFill>
                  <a:schemeClr val="tx1">
                    <a:lumMod val="65000"/>
                    <a:lumOff val="35000"/>
                  </a:schemeClr>
                </a:solidFill>
                <a:latin typeface="Lato" panose="020F0502020204030203" pitchFamily="34" charset="0"/>
              </a:rPr>
              <a:t>A lack of resources, support and encouragement</a:t>
            </a:r>
          </a:p>
        </p:txBody>
      </p:sp>
      <p:sp>
        <p:nvSpPr>
          <p:cNvPr id="19" name="Rectangle 18"/>
          <p:cNvSpPr/>
          <p:nvPr/>
        </p:nvSpPr>
        <p:spPr>
          <a:xfrm>
            <a:off x="1302487" y="3716774"/>
            <a:ext cx="9330011" cy="369332"/>
          </a:xfrm>
          <a:prstGeom prst="rect">
            <a:avLst/>
          </a:prstGeom>
        </p:spPr>
        <p:txBody>
          <a:bodyPr wrap="square">
            <a:spAutoFit/>
          </a:bodyPr>
          <a:lstStyle/>
          <a:p>
            <a:r>
              <a:rPr lang="en-GB" dirty="0">
                <a:solidFill>
                  <a:schemeClr val="tx1">
                    <a:lumMod val="65000"/>
                    <a:lumOff val="35000"/>
                  </a:schemeClr>
                </a:solidFill>
                <a:latin typeface="Lato" panose="020F0502020204030203" pitchFamily="34" charset="0"/>
              </a:rPr>
              <a:t>An internal culture in the sector based around commissioning and a market-based model</a:t>
            </a:r>
          </a:p>
        </p:txBody>
      </p:sp>
      <p:sp>
        <p:nvSpPr>
          <p:cNvPr id="20" name="Rectangle 19"/>
          <p:cNvSpPr/>
          <p:nvPr/>
        </p:nvSpPr>
        <p:spPr>
          <a:xfrm>
            <a:off x="1302487" y="4181856"/>
            <a:ext cx="4762842" cy="369332"/>
          </a:xfrm>
          <a:prstGeom prst="rect">
            <a:avLst/>
          </a:prstGeom>
        </p:spPr>
        <p:txBody>
          <a:bodyPr wrap="none">
            <a:spAutoFit/>
          </a:bodyPr>
          <a:lstStyle/>
          <a:p>
            <a:r>
              <a:rPr lang="en-GB" dirty="0">
                <a:solidFill>
                  <a:schemeClr val="tx1">
                    <a:lumMod val="65000"/>
                    <a:lumOff val="35000"/>
                  </a:schemeClr>
                </a:solidFill>
                <a:latin typeface="Lato" panose="020F0502020204030203" pitchFamily="34" charset="0"/>
              </a:rPr>
              <a:t>Not ensuring our legitimacy – in whose name?</a:t>
            </a:r>
          </a:p>
        </p:txBody>
      </p:sp>
      <p:sp>
        <p:nvSpPr>
          <p:cNvPr id="21" name="Rectangle 20"/>
          <p:cNvSpPr/>
          <p:nvPr/>
        </p:nvSpPr>
        <p:spPr>
          <a:xfrm>
            <a:off x="1302487" y="4646938"/>
            <a:ext cx="2627642" cy="369332"/>
          </a:xfrm>
          <a:prstGeom prst="rect">
            <a:avLst/>
          </a:prstGeom>
        </p:spPr>
        <p:txBody>
          <a:bodyPr wrap="none">
            <a:spAutoFit/>
          </a:bodyPr>
          <a:lstStyle/>
          <a:p>
            <a:r>
              <a:rPr lang="en-GB" dirty="0">
                <a:solidFill>
                  <a:schemeClr val="tx1">
                    <a:lumMod val="65000"/>
                    <a:lumOff val="35000"/>
                  </a:schemeClr>
                </a:solidFill>
                <a:latin typeface="Lato" panose="020F0502020204030203" pitchFamily="34" charset="0"/>
              </a:rPr>
              <a:t>A lack of bold leadership</a:t>
            </a:r>
          </a:p>
        </p:txBody>
      </p:sp>
      <p:sp>
        <p:nvSpPr>
          <p:cNvPr id="22" name="Rectangle 21"/>
          <p:cNvSpPr/>
          <p:nvPr/>
        </p:nvSpPr>
        <p:spPr>
          <a:xfrm>
            <a:off x="1302487" y="5106662"/>
            <a:ext cx="2200282" cy="369332"/>
          </a:xfrm>
          <a:prstGeom prst="rect">
            <a:avLst/>
          </a:prstGeom>
        </p:spPr>
        <p:txBody>
          <a:bodyPr wrap="none">
            <a:spAutoFit/>
          </a:bodyPr>
          <a:lstStyle/>
          <a:p>
            <a:r>
              <a:rPr lang="en-GB" dirty="0">
                <a:solidFill>
                  <a:schemeClr val="tx1">
                    <a:lumMod val="65000"/>
                    <a:lumOff val="35000"/>
                  </a:schemeClr>
                </a:solidFill>
                <a:latin typeface="Lato" panose="020F0502020204030203" pitchFamily="34" charset="0"/>
              </a:rPr>
              <a:t>Constraints to voice</a:t>
            </a:r>
          </a:p>
        </p:txBody>
      </p:sp>
      <p:sp>
        <p:nvSpPr>
          <p:cNvPr id="23" name="Rectangle 22"/>
          <p:cNvSpPr/>
          <p:nvPr/>
        </p:nvSpPr>
        <p:spPr>
          <a:xfrm>
            <a:off x="1302487" y="5551670"/>
            <a:ext cx="3235181" cy="369332"/>
          </a:xfrm>
          <a:prstGeom prst="rect">
            <a:avLst/>
          </a:prstGeom>
        </p:spPr>
        <p:txBody>
          <a:bodyPr wrap="none">
            <a:spAutoFit/>
          </a:bodyPr>
          <a:lstStyle/>
          <a:p>
            <a:r>
              <a:rPr lang="en-GB" dirty="0">
                <a:solidFill>
                  <a:schemeClr val="tx1">
                    <a:lumMod val="65000"/>
                    <a:lumOff val="35000"/>
                  </a:schemeClr>
                </a:solidFill>
                <a:latin typeface="Lato" panose="020F0502020204030203" pitchFamily="34" charset="0"/>
              </a:rPr>
              <a:t>Not recognising our true value</a:t>
            </a:r>
          </a:p>
        </p:txBody>
      </p:sp>
      <p:sp>
        <p:nvSpPr>
          <p:cNvPr id="24" name="Rectangle 23"/>
          <p:cNvSpPr/>
          <p:nvPr/>
        </p:nvSpPr>
        <p:spPr>
          <a:xfrm>
            <a:off x="1302487" y="5996678"/>
            <a:ext cx="4016933" cy="369332"/>
          </a:xfrm>
          <a:prstGeom prst="rect">
            <a:avLst/>
          </a:prstGeom>
        </p:spPr>
        <p:txBody>
          <a:bodyPr wrap="none">
            <a:spAutoFit/>
          </a:bodyPr>
          <a:lstStyle/>
          <a:p>
            <a:r>
              <a:rPr lang="en-GB" dirty="0">
                <a:solidFill>
                  <a:schemeClr val="tx1">
                    <a:lumMod val="65000"/>
                    <a:lumOff val="35000"/>
                  </a:schemeClr>
                </a:solidFill>
                <a:latin typeface="Lato" panose="020F0502020204030203" pitchFamily="34" charset="0"/>
              </a:rPr>
              <a:t>Being funded in ways that support this</a:t>
            </a:r>
          </a:p>
        </p:txBody>
      </p:sp>
      <p:pic>
        <p:nvPicPr>
          <p:cNvPr id="25" name="Picture 24"/>
          <p:cNvPicPr>
            <a:picLocks noChangeAspect="1"/>
          </p:cNvPicPr>
          <p:nvPr/>
        </p:nvPicPr>
        <p:blipFill rotWithShape="1">
          <a:blip r:embed="rId2"/>
          <a:srcRect l="7647" t="6265" r="2000" b="4135"/>
          <a:stretch/>
        </p:blipFill>
        <p:spPr>
          <a:xfrm rot="21014693">
            <a:off x="10122595" y="5665622"/>
            <a:ext cx="1910909" cy="975360"/>
          </a:xfrm>
          <a:prstGeom prst="rect">
            <a:avLst/>
          </a:prstGeom>
        </p:spPr>
      </p:pic>
    </p:spTree>
    <p:extLst>
      <p:ext uri="{BB962C8B-B14F-4D97-AF65-F5344CB8AC3E}">
        <p14:creationId xmlns:p14="http://schemas.microsoft.com/office/powerpoint/2010/main" val="11131195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118"/>
          <a:stretch/>
        </p:blipFill>
        <p:spPr>
          <a:xfrm>
            <a:off x="0" y="30480"/>
            <a:ext cx="5107929" cy="6827520"/>
          </a:xfrm>
          <a:prstGeom prst="rect">
            <a:avLst/>
          </a:prstGeom>
        </p:spPr>
      </p:pic>
      <p:sp>
        <p:nvSpPr>
          <p:cNvPr id="5" name="TextBox 4"/>
          <p:cNvSpPr txBox="1"/>
          <p:nvPr/>
        </p:nvSpPr>
        <p:spPr>
          <a:xfrm>
            <a:off x="7431023" y="2814566"/>
            <a:ext cx="4394915" cy="369332"/>
          </a:xfrm>
          <a:prstGeom prst="rect">
            <a:avLst/>
          </a:prstGeom>
          <a:noFill/>
        </p:spPr>
        <p:txBody>
          <a:bodyPr wrap="square" rtlCol="0">
            <a:spAutoFit/>
          </a:bodyPr>
          <a:lstStyle/>
          <a:p>
            <a:r>
              <a:rPr lang="en-GB" dirty="0">
                <a:solidFill>
                  <a:schemeClr val="tx1">
                    <a:lumMod val="65000"/>
                    <a:lumOff val="35000"/>
                  </a:schemeClr>
                </a:solidFill>
                <a:latin typeface="Lato" panose="020F0502020204030203" pitchFamily="34" charset="0"/>
              </a:rPr>
              <a:t>www.smk.org.uk</a:t>
            </a:r>
          </a:p>
        </p:txBody>
      </p:sp>
      <p:sp>
        <p:nvSpPr>
          <p:cNvPr id="7" name="AutoShape 4" descr="Image result for grey twitter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6" descr="Image result for grey twitter logo"/>
          <p:cNvSpPr>
            <a:spLocks noChangeAspect="1" noChangeArrowheads="1"/>
          </p:cNvSpPr>
          <p:nvPr/>
        </p:nvSpPr>
        <p:spPr bwMode="auto">
          <a:xfrm>
            <a:off x="9140801" y="557968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8" descr="Image result for grey twitter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5552" y="3437649"/>
            <a:ext cx="450777" cy="450777"/>
          </a:xfrm>
          <a:prstGeom prst="rect">
            <a:avLst/>
          </a:prstGeom>
        </p:spPr>
      </p:pic>
      <p:pic>
        <p:nvPicPr>
          <p:cNvPr id="11" name="Picture 10"/>
          <p:cNvPicPr>
            <a:picLocks noChangeAspect="1"/>
          </p:cNvPicPr>
          <p:nvPr/>
        </p:nvPicPr>
        <p:blipFill>
          <a:blip r:embed="rId4" cstate="print">
            <a:duotone>
              <a:prstClr val="black"/>
              <a:schemeClr val="tx2">
                <a:tint val="45000"/>
                <a:satMod val="400000"/>
              </a:schemeClr>
            </a:duotone>
            <a:extLst>
              <a:ext uri="{BEBA8EAE-BF5A-486C-A8C5-ECC9F3942E4B}">
                <a14:imgProps xmlns:a14="http://schemas.microsoft.com/office/drawing/2010/main">
                  <a14:imgLayer r:embed="rId5">
                    <a14:imgEffect>
                      <a14:colorTemperature colorTemp="47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803256" y="2755054"/>
            <a:ext cx="488356" cy="488356"/>
          </a:xfrm>
          <a:prstGeom prst="rect">
            <a:avLst/>
          </a:prstGeom>
        </p:spPr>
      </p:pic>
      <p:pic>
        <p:nvPicPr>
          <p:cNvPr id="12" name="Picture 11"/>
          <p:cNvPicPr>
            <a:picLocks noChangeAspect="1"/>
          </p:cNvPicPr>
          <p:nvPr/>
        </p:nvPicPr>
        <p:blipFill>
          <a:blip r:embed="rId6" cstate="print">
            <a:duotone>
              <a:prstClr val="black"/>
              <a:schemeClr val="tx1">
                <a:lumMod val="75000"/>
                <a:lumOff val="25000"/>
                <a:tint val="45000"/>
                <a:satMod val="400000"/>
              </a:schemeClr>
            </a:duotone>
            <a:extLst>
              <a:ext uri="{28A0092B-C50C-407E-A947-70E740481C1C}">
                <a14:useLocalDpi xmlns:a14="http://schemas.microsoft.com/office/drawing/2010/main" val="0"/>
              </a:ext>
            </a:extLst>
          </a:blip>
          <a:stretch>
            <a:fillRect/>
          </a:stretch>
        </p:blipFill>
        <p:spPr>
          <a:xfrm>
            <a:off x="6764291" y="4061158"/>
            <a:ext cx="535226" cy="535226"/>
          </a:xfrm>
          <a:prstGeom prst="rect">
            <a:avLst/>
          </a:prstGeom>
        </p:spPr>
      </p:pic>
      <p:sp>
        <p:nvSpPr>
          <p:cNvPr id="13" name="Rectangle 12"/>
          <p:cNvSpPr/>
          <p:nvPr/>
        </p:nvSpPr>
        <p:spPr>
          <a:xfrm>
            <a:off x="7431023" y="3478371"/>
            <a:ext cx="2188163" cy="369332"/>
          </a:xfrm>
          <a:prstGeom prst="rect">
            <a:avLst/>
          </a:prstGeom>
        </p:spPr>
        <p:txBody>
          <a:bodyPr wrap="none">
            <a:spAutoFit/>
          </a:bodyPr>
          <a:lstStyle/>
          <a:p>
            <a:r>
              <a:rPr lang="en-GB" dirty="0">
                <a:solidFill>
                  <a:schemeClr val="tx1">
                    <a:lumMod val="65000"/>
                    <a:lumOff val="35000"/>
                  </a:schemeClr>
                </a:solidFill>
                <a:latin typeface="Lato" panose="020F0502020204030203" pitchFamily="34" charset="0"/>
              </a:rPr>
              <a:t>@SMKCampaigners</a:t>
            </a:r>
          </a:p>
        </p:txBody>
      </p:sp>
      <p:sp>
        <p:nvSpPr>
          <p:cNvPr id="14" name="Rectangle 13"/>
          <p:cNvSpPr/>
          <p:nvPr/>
        </p:nvSpPr>
        <p:spPr>
          <a:xfrm>
            <a:off x="7459068" y="4133658"/>
            <a:ext cx="1864613" cy="369332"/>
          </a:xfrm>
          <a:prstGeom prst="rect">
            <a:avLst/>
          </a:prstGeom>
        </p:spPr>
        <p:txBody>
          <a:bodyPr wrap="none">
            <a:spAutoFit/>
          </a:bodyPr>
          <a:lstStyle/>
          <a:p>
            <a:r>
              <a:rPr lang="en-GB" dirty="0">
                <a:solidFill>
                  <a:schemeClr val="tx1">
                    <a:lumMod val="65000"/>
                    <a:lumOff val="35000"/>
                  </a:schemeClr>
                </a:solidFill>
                <a:latin typeface="Lato" panose="020F0502020204030203" pitchFamily="34" charset="0"/>
              </a:rPr>
              <a:t>info@smk.org.uk</a:t>
            </a:r>
          </a:p>
        </p:txBody>
      </p:sp>
      <p:pic>
        <p:nvPicPr>
          <p:cNvPr id="15" name="Picture 14"/>
          <p:cNvPicPr>
            <a:picLocks noChangeAspect="1"/>
          </p:cNvPicPr>
          <p:nvPr/>
        </p:nvPicPr>
        <p:blipFill>
          <a:blip r:embed="rId7"/>
          <a:stretch>
            <a:fillRect/>
          </a:stretch>
        </p:blipFill>
        <p:spPr>
          <a:xfrm>
            <a:off x="9979368" y="6081559"/>
            <a:ext cx="1889640" cy="666661"/>
          </a:xfrm>
          <a:prstGeom prst="rect">
            <a:avLst/>
          </a:prstGeom>
        </p:spPr>
      </p:pic>
    </p:spTree>
    <p:extLst>
      <p:ext uri="{BB962C8B-B14F-4D97-AF65-F5344CB8AC3E}">
        <p14:creationId xmlns:p14="http://schemas.microsoft.com/office/powerpoint/2010/main" val="30549909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3DBBAE16BFA1544B37513B83D56FC75" ma:contentTypeVersion="6" ma:contentTypeDescription="Create a new document." ma:contentTypeScope="" ma:versionID="62a85730b07182f308d355e0e68fbdac">
  <xsd:schema xmlns:xsd="http://www.w3.org/2001/XMLSchema" xmlns:xs="http://www.w3.org/2001/XMLSchema" xmlns:p="http://schemas.microsoft.com/office/2006/metadata/properties" xmlns:ns2="e7f5d653-d5ea-4813-a388-e5588a306a74" targetNamespace="http://schemas.microsoft.com/office/2006/metadata/properties" ma:root="true" ma:fieldsID="29e2c2789cfe0f4504333d611adb9656" ns2:_="">
    <xsd:import namespace="e7f5d653-d5ea-4813-a388-e5588a306a7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f5d653-d5ea-4813-a388-e5588a306a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0D35928-BC0A-4F11-8EC1-0E55160D98B7}">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e7f5d653-d5ea-4813-a388-e5588a306a74"/>
    <ds:schemaRef ds:uri="http://www.w3.org/XML/1998/namespace"/>
    <ds:schemaRef ds:uri="http://purl.org/dc/dcmitype/"/>
  </ds:schemaRefs>
</ds:datastoreItem>
</file>

<file path=customXml/itemProps2.xml><?xml version="1.0" encoding="utf-8"?>
<ds:datastoreItem xmlns:ds="http://schemas.openxmlformats.org/officeDocument/2006/customXml" ds:itemID="{2B01069C-73BE-4D6C-8430-5FA9AEAF41EC}">
  <ds:schemaRefs>
    <ds:schemaRef ds:uri="http://schemas.microsoft.com/sharepoint/v3/contenttype/forms"/>
  </ds:schemaRefs>
</ds:datastoreItem>
</file>

<file path=customXml/itemProps3.xml><?xml version="1.0" encoding="utf-8"?>
<ds:datastoreItem xmlns:ds="http://schemas.openxmlformats.org/officeDocument/2006/customXml" ds:itemID="{1EBFC370-29FD-49CC-A09E-6A2C95E8D9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f5d653-d5ea-4813-a388-e5588a306a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2432</TotalTime>
  <Words>1335</Words>
  <Application>Microsoft Office PowerPoint</Application>
  <PresentationFormat>Widescreen</PresentationFormat>
  <Paragraphs>187</Paragraphs>
  <Slides>31</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Arial</vt:lpstr>
      <vt:lpstr>Calibri</vt:lpstr>
      <vt:lpstr>Calibri Light</vt:lpstr>
      <vt:lpstr>Century Gothic</vt:lpstr>
      <vt:lpstr>Lato</vt:lpstr>
      <vt:lpstr>Merriweather</vt:lpstr>
      <vt:lpstr>Merriweather Black</vt:lpstr>
      <vt:lpstr>Wingdings</vt:lpstr>
      <vt:lpstr>Office Theme</vt:lpstr>
      <vt:lpstr>Social Power</vt:lpstr>
      <vt:lpstr>About SMK.</vt:lpstr>
      <vt:lpstr>PowerPoint Presentation</vt:lpstr>
      <vt:lpstr>PowerPoint Presentation</vt:lpstr>
      <vt:lpstr>PowerPoint Presentation</vt:lpstr>
      <vt:lpstr>How is civil society involved</vt:lpstr>
      <vt:lpstr>The Social Change Grid</vt:lpstr>
      <vt:lpstr>PowerPoint Presentation</vt:lpstr>
      <vt:lpstr>PowerPoint Presentation</vt:lpstr>
      <vt:lpstr>PowerPoint Presentation</vt:lpstr>
      <vt:lpstr>The Living Wage</vt:lpstr>
      <vt:lpstr>Grapevine Coventry</vt:lpstr>
      <vt:lpstr>#MeToo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Sheila McKechnie Foundation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Rachael</dc:creator>
  <cp:lastModifiedBy>volunteer</cp:lastModifiedBy>
  <cp:revision>91</cp:revision>
  <cp:lastPrinted>2018-03-01T09:00:52Z</cp:lastPrinted>
  <dcterms:created xsi:type="dcterms:W3CDTF">2018-02-05T13:13:28Z</dcterms:created>
  <dcterms:modified xsi:type="dcterms:W3CDTF">2019-03-25T15:11:29Z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0x010100D3DBBAE16BFA1544B37513B83D56FC75</vt:lpwstr>
  </property>
  <property fmtid="{D5CDD505-2E9C-101B-9397-08002B2CF9AE}" pid="3" name="Order">
    <vt:r8>2655600</vt:r8>
  </property>
</Properties>
</file>